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1" r:id="rId2"/>
    <p:sldId id="260" r:id="rId3"/>
    <p:sldId id="282" r:id="rId4"/>
    <p:sldId id="265" r:id="rId5"/>
    <p:sldId id="286" r:id="rId6"/>
    <p:sldId id="287" r:id="rId7"/>
    <p:sldId id="295" r:id="rId8"/>
    <p:sldId id="296" r:id="rId9"/>
    <p:sldId id="297" r:id="rId10"/>
    <p:sldId id="283" r:id="rId11"/>
    <p:sldId id="298" r:id="rId12"/>
    <p:sldId id="300" r:id="rId13"/>
    <p:sldId id="301" r:id="rId14"/>
    <p:sldId id="302" r:id="rId15"/>
    <p:sldId id="303" r:id="rId16"/>
    <p:sldId id="305" r:id="rId17"/>
    <p:sldId id="273" r:id="rId18"/>
    <p:sldId id="415" r:id="rId19"/>
    <p:sldId id="26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6699FF"/>
    <a:srgbClr val="FFCCCC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92" autoAdjust="0"/>
    <p:restoredTop sz="93540" autoAdjust="0"/>
  </p:normalViewPr>
  <p:slideViewPr>
    <p:cSldViewPr snapToGrid="0">
      <p:cViewPr>
        <p:scale>
          <a:sx n="66" d="100"/>
          <a:sy n="66" d="100"/>
        </p:scale>
        <p:origin x="4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6E501-1CBB-4F06-B32C-45E8F0FCB380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414D1-C970-4A45-8B8B-F407F7F94FE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6895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414D1-C970-4A45-8B8B-F407F7F94FEB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20931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414D1-C970-4A45-8B8B-F407F7F94FEB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32562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414D1-C970-4A45-8B8B-F407F7F94FEB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15214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414D1-C970-4A45-8B8B-F407F7F94FEB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09074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414D1-C970-4A45-8B8B-F407F7F94FEB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2738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414D1-C970-4A45-8B8B-F407F7F94FEB}" type="slidenum">
              <a:rPr lang="en-MY" smtClean="0"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72308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414D1-C970-4A45-8B8B-F407F7F94FEB}" type="slidenum">
              <a:rPr lang="en-MY" smtClean="0"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45226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414D1-C970-4A45-8B8B-F407F7F94FEB}" type="slidenum">
              <a:rPr lang="en-MY" smtClean="0"/>
              <a:t>15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23288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414D1-C970-4A45-8B8B-F407F7F94FEB}" type="slidenum">
              <a:rPr lang="en-MY" smtClean="0"/>
              <a:t>16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8764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4DE2-88A7-4297-8486-F8B893F1F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1FB6D9-71F8-417C-8FA5-613B1A368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E3F6D-602A-47C8-9E8D-7270A5204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B774B-2AA4-4AC9-A858-BE3C99702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CAF71-1B16-421A-9515-D1E4E9D53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3010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A5C29-2331-4AD8-8E25-A5B7382EE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7D917-9150-463E-B543-7C631D8C6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61169-F69A-40A9-BD3F-72625453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EDB4F-BDCA-4767-BB64-EC6164EB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2C81E-2C5F-4FED-BD41-2252C8D59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7101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B5C77-A715-42B9-B594-E11A0BFA4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A6D5EF-08B4-421E-B551-8F3CBE938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7DB4D-37C5-4D89-B295-BEB15CD6A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8D1B9-04FD-480D-AA24-2AA4AFE67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84455-BAE8-47F1-805C-BCBDA92A3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67192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75A6-8495-4627-9542-E15B6CDB0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77E8B-DC7A-4CB8-97E8-2E45F81909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3D62AA-4D9F-4172-862A-912E5F4F8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8D968-92B1-4A36-9197-E966BA17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B8980-644F-42CA-BF2B-E4574F5C2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FF33A-B6EE-421F-B9AA-0B11C2D4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5715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6D963-24D5-47D9-A4ED-358BADE2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F8ABD-9191-42DC-88BA-2F4E3F962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DCDF3-256D-4803-89D3-F752A22DE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BBAF83-2C2D-411F-A75B-53B0F2F64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B7E86F-14EC-4A17-96E8-EC491ADC9C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0720AA-9C5C-4484-9092-DC2469A63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B9DDE1-2F0B-43D6-8CAA-340C46D8C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EA69C-6DB3-4C4B-9093-95A2A73B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66486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DC9A6-6658-44E5-9F17-CAA830267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1CD20C-7A31-4899-9F4D-C681B754C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F6BB0B-3A00-49DA-8892-747F9F81E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F2176-6C3A-4DF2-9ECE-EC1DF71D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1338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F2985A-EC7C-425C-990E-C6A3ACC1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0B26B-EF59-46CD-986E-625CA4BB3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7F683-D878-4D16-AAEF-23A5D118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4324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89A46-AAF1-461F-A272-0D85A040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DF4D3-3519-4C46-81A3-52F5D4CA5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5422D-7658-4628-8886-509C2AA0B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5AC03-5CA1-4CF5-8E19-C5C4456A0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0F5-E451-45A1-B787-EC42C793F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34CB2-BE05-4FFC-9BB0-24B92DB23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8630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0EB1-6835-4AF4-9FDE-D7BAD83A5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0E3248-6171-49AA-90D4-32FF97DCF8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98353-CF4E-48B7-B857-566866F33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17CEF-EE19-4D8E-B7AB-EE6B58AB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1173B8-FF50-4698-9123-969DAB8CC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AFDF0-D8B1-4099-A75B-B310E6A39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70902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FB54-B155-4DF7-AE20-8FEA74B0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C5E8E-3CA3-45C8-BEE9-AFC20DBAA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AE7C4-1229-4C2F-9F17-7167A7E51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311DA-0A8F-4D76-B4C2-412E90378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B2C22-9F40-4978-8C52-831BA0553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93821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05AF92-830C-4AC4-8239-0AC1826ACE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887259-135F-4810-B707-975B5B9FD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FC974-EE29-47E9-8429-399020881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77993-F2FA-4326-AA88-52A39089E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D0259-D1BD-412D-B06D-BC8F54D3E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5963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673028-2977-417A-BF0C-0A45BC3BB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92D6A-C1CB-4387-BAEA-BEA151C78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873C0-ADAC-4C08-8388-7AC4F155FE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DDE90-B9CF-4CF7-809C-426FEEAC846D}" type="datetimeFigureOut">
              <a:rPr lang="en-MY" smtClean="0"/>
              <a:t>8/12/2022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D63C8-F564-4DD4-A593-93AED9B9C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E437E-C143-4D67-A12D-A4512FB02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375F0-49C4-4D46-B936-05C85A03E2E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323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pport.jet@jkr.gov.m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pport.jet@jkr.gov.my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hyperlink" Target="mailto:support.jet@jkr.gov.my" TargetMode="Externa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7.png"/><Relationship Id="rId4" Type="http://schemas.openxmlformats.org/officeDocument/2006/relationships/hyperlink" Target="mailto:support.jet@jkr.gov.m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support.jet@jkr.gov.my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pport.jet@jkr.gov.my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hyperlink" Target="mailto:support.jet@jkr.gov.my" TargetMode="External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7.png"/><Relationship Id="rId4" Type="http://schemas.openxmlformats.org/officeDocument/2006/relationships/hyperlink" Target="mailto:support.jet@jkr.gov.my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.jet@jkr.gov.my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ACC8CD-E172-0939-0B7B-944EF63677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06" t="39355" r="570" b="18752"/>
          <a:stretch/>
        </p:blipFill>
        <p:spPr>
          <a:xfrm>
            <a:off x="244058" y="102103"/>
            <a:ext cx="11703884" cy="40805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06DB7E-CD64-421A-95C4-15575EC7028C}"/>
              </a:ext>
            </a:extLst>
          </p:cNvPr>
          <p:cNvSpPr/>
          <p:nvPr/>
        </p:nvSpPr>
        <p:spPr>
          <a:xfrm>
            <a:off x="9811512" y="246888"/>
            <a:ext cx="1572768" cy="1508760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20F0D0-399C-4DDE-AA42-0AD910C76A1F}"/>
              </a:ext>
            </a:extLst>
          </p:cNvPr>
          <p:cNvSpPr/>
          <p:nvPr/>
        </p:nvSpPr>
        <p:spPr>
          <a:xfrm>
            <a:off x="9803446" y="242936"/>
            <a:ext cx="15888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106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FF87901-D28D-46DA-BAB6-BEF550C1D8BB}"/>
              </a:ext>
            </a:extLst>
          </p:cNvPr>
          <p:cNvSpPr txBox="1">
            <a:spLocks/>
          </p:cNvSpPr>
          <p:nvPr/>
        </p:nvSpPr>
        <p:spPr>
          <a:xfrm>
            <a:off x="9691674" y="1252414"/>
            <a:ext cx="1812442" cy="1908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PENTADBIR PEJABAT ADMIN|ADMIN NEGERI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23CC4D-9D2E-43BC-A0C0-A145DED78288}"/>
              </a:ext>
            </a:extLst>
          </p:cNvPr>
          <p:cNvCxnSpPr>
            <a:cxnSpLocks/>
          </p:cNvCxnSpPr>
          <p:nvPr/>
        </p:nvCxnSpPr>
        <p:spPr>
          <a:xfrm>
            <a:off x="1490472" y="4688678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5" name="object 7">
            <a:extLst>
              <a:ext uri="{FF2B5EF4-FFF2-40B4-BE49-F238E27FC236}">
                <a16:creationId xmlns:a16="http://schemas.microsoft.com/office/drawing/2014/main" id="{13266F66-1D25-B19F-D0CE-7EBD2B354C1F}"/>
              </a:ext>
            </a:extLst>
          </p:cNvPr>
          <p:cNvSpPr txBox="1"/>
          <p:nvPr/>
        </p:nvSpPr>
        <p:spPr>
          <a:xfrm>
            <a:off x="1484122" y="4158488"/>
            <a:ext cx="5450078" cy="877804"/>
          </a:xfrm>
          <a:prstGeom prst="rect">
            <a:avLst/>
          </a:prstGeom>
        </p:spPr>
        <p:txBody>
          <a:bodyPr vert="horz" wrap="square" lIns="0" tIns="168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25"/>
              </a:spcBef>
            </a:pPr>
            <a:r>
              <a:rPr sz="1800" b="0" spc="-5" dirty="0">
                <a:latin typeface="Calibri Light"/>
                <a:cs typeface="Calibri Light"/>
              </a:rPr>
              <a:t>SISTEM</a:t>
            </a:r>
            <a:r>
              <a:rPr sz="1800" b="0" spc="-25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TENDER</a:t>
            </a:r>
            <a:r>
              <a:rPr sz="1800" b="0" spc="-10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ONLINE</a:t>
            </a:r>
            <a:r>
              <a:rPr sz="1800" b="0" spc="-2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JKR</a:t>
            </a:r>
            <a:r>
              <a:rPr sz="1800" b="0" spc="10" dirty="0">
                <a:latin typeface="Calibri Light"/>
                <a:cs typeface="Calibri Light"/>
              </a:rPr>
              <a:t> </a:t>
            </a:r>
            <a:r>
              <a:rPr sz="1800" b="0" dirty="0">
                <a:latin typeface="Calibri Light"/>
                <a:cs typeface="Calibri Light"/>
              </a:rPr>
              <a:t>2.0</a:t>
            </a:r>
            <a:r>
              <a:rPr lang="en-MY" sz="1800" b="0" dirty="0">
                <a:latin typeface="Calibri Light"/>
                <a:cs typeface="Calibri Light"/>
              </a:rPr>
              <a:t> | </a:t>
            </a:r>
            <a:r>
              <a:rPr lang="en-MY" sz="1800" b="1" dirty="0">
                <a:latin typeface="+mj-lt"/>
                <a:cs typeface="Arial Black"/>
              </a:rPr>
              <a:t>https://tender.jkr.gov.my</a:t>
            </a:r>
            <a:endParaRPr sz="1800" b="1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230"/>
              </a:spcBef>
            </a:pPr>
            <a:r>
              <a:rPr sz="1800" spc="-10" dirty="0">
                <a:latin typeface="Calibri"/>
                <a:cs typeface="Calibri"/>
              </a:rPr>
              <a:t>Panduan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Penggunaan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Sistem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6" name="Date Placeholder 11">
            <a:extLst>
              <a:ext uri="{FF2B5EF4-FFF2-40B4-BE49-F238E27FC236}">
                <a16:creationId xmlns:a16="http://schemas.microsoft.com/office/drawing/2014/main" id="{4D04E407-FFD7-60B2-B5BB-489BBDEA8877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Picture 1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365AE1A6-E649-06F9-10E4-CDF250900D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94911" y="3838797"/>
            <a:ext cx="1575194" cy="269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3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3A0B3-252E-4B3E-9239-EE7BD1DA8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269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80808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Nota </a:t>
            </a:r>
            <a:r>
              <a:rPr lang="en-US" dirty="0" err="1">
                <a:solidFill>
                  <a:srgbClr val="80808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Penting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69CB3-CE31-46F2-B76A-BD0398A2A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Sila</a:t>
            </a:r>
            <a:r>
              <a:rPr lang="en-US" dirty="0"/>
              <a:t> </a:t>
            </a:r>
            <a:r>
              <a:rPr lang="en-US" dirty="0" err="1"/>
              <a:t>hubungi</a:t>
            </a:r>
            <a:r>
              <a:rPr lang="en-US" dirty="0"/>
              <a:t> </a:t>
            </a:r>
            <a:r>
              <a:rPr lang="en-US" dirty="0" err="1"/>
              <a:t>Superadmin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dilantik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pendaftaran</a:t>
            </a:r>
            <a:r>
              <a:rPr lang="en-MY" dirty="0"/>
              <a:t>.</a:t>
            </a:r>
          </a:p>
          <a:p>
            <a:r>
              <a:rPr lang="en-MY" dirty="0"/>
              <a:t>Username dan </a:t>
            </a:r>
            <a:r>
              <a:rPr lang="en-MY" dirty="0" err="1"/>
              <a:t>katalaluan</a:t>
            </a:r>
            <a:r>
              <a:rPr lang="en-MY" dirty="0"/>
              <a:t> </a:t>
            </a:r>
            <a:r>
              <a:rPr lang="en-MY" dirty="0" err="1"/>
              <a:t>akan</a:t>
            </a:r>
            <a:r>
              <a:rPr lang="en-MY" dirty="0"/>
              <a:t> </a:t>
            </a:r>
            <a:r>
              <a:rPr lang="en-MY" dirty="0" err="1"/>
              <a:t>diberikan</a:t>
            </a:r>
            <a:r>
              <a:rPr lang="en-MY" dirty="0"/>
              <a:t> </a:t>
            </a:r>
            <a:r>
              <a:rPr lang="en-MY" dirty="0" err="1"/>
              <a:t>melalui</a:t>
            </a:r>
            <a:r>
              <a:rPr lang="en-MY" dirty="0"/>
              <a:t> email yang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didaftarkan</a:t>
            </a:r>
            <a:r>
              <a:rPr lang="en-MY" dirty="0"/>
              <a:t>.</a:t>
            </a:r>
          </a:p>
          <a:p>
            <a:r>
              <a:rPr lang="en-MY" dirty="0" err="1"/>
              <a:t>Pengguna</a:t>
            </a:r>
            <a:r>
              <a:rPr lang="en-MY" dirty="0"/>
              <a:t> </a:t>
            </a:r>
            <a:r>
              <a:rPr lang="en-MY" dirty="0" err="1"/>
              <a:t>dinasihatkan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mengubah</a:t>
            </a:r>
            <a:r>
              <a:rPr lang="en-MY" dirty="0"/>
              <a:t> </a:t>
            </a:r>
            <a:r>
              <a:rPr lang="en-MY" dirty="0" err="1"/>
              <a:t>semula</a:t>
            </a:r>
            <a:r>
              <a:rPr lang="en-MY" dirty="0"/>
              <a:t> </a:t>
            </a:r>
            <a:r>
              <a:rPr lang="en-MY" dirty="0" err="1"/>
              <a:t>katalaluan</a:t>
            </a:r>
            <a:r>
              <a:rPr lang="en-MY" dirty="0"/>
              <a:t> yang </a:t>
            </a:r>
            <a:r>
              <a:rPr lang="en-MY" dirty="0" err="1"/>
              <a:t>diberikan</a:t>
            </a:r>
            <a:r>
              <a:rPr lang="en-MY" dirty="0"/>
              <a:t>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tujuan</a:t>
            </a:r>
            <a:r>
              <a:rPr lang="en-MY" dirty="0"/>
              <a:t> </a:t>
            </a:r>
            <a:r>
              <a:rPr lang="en-MY" dirty="0" err="1"/>
              <a:t>keselamatan</a:t>
            </a:r>
            <a:r>
              <a:rPr lang="en-MY" dirty="0"/>
              <a:t>.</a:t>
            </a:r>
          </a:p>
          <a:p>
            <a:r>
              <a:rPr lang="en-MY" dirty="0" err="1"/>
              <a:t>Pendaftaran</a:t>
            </a:r>
            <a:r>
              <a:rPr lang="en-MY" dirty="0"/>
              <a:t> id </a:t>
            </a:r>
            <a:r>
              <a:rPr lang="en-MY" dirty="0" err="1"/>
              <a:t>pengguna</a:t>
            </a:r>
            <a:r>
              <a:rPr lang="en-MY" dirty="0"/>
              <a:t> dan </a:t>
            </a:r>
            <a:r>
              <a:rPr lang="en-MY" dirty="0" err="1"/>
              <a:t>katalaluan</a:t>
            </a:r>
            <a:r>
              <a:rPr lang="en-MY" dirty="0"/>
              <a:t>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sekali</a:t>
            </a:r>
            <a:r>
              <a:rPr lang="en-MY" dirty="0"/>
              <a:t> </a:t>
            </a:r>
            <a:r>
              <a:rPr lang="en-MY" dirty="0" err="1"/>
              <a:t>sahaja</a:t>
            </a:r>
            <a:r>
              <a:rPr lang="en-MY" dirty="0"/>
              <a:t> </a:t>
            </a:r>
            <a:r>
              <a:rPr lang="en-MY" dirty="0" err="1"/>
              <a:t>bagi</a:t>
            </a:r>
            <a:r>
              <a:rPr lang="en-MY" dirty="0"/>
              <a:t> </a:t>
            </a:r>
            <a:r>
              <a:rPr lang="en-MY" dirty="0" err="1"/>
              <a:t>Cawangan</a:t>
            </a:r>
            <a:r>
              <a:rPr lang="en-MY" dirty="0"/>
              <a:t>/Negeri.</a:t>
            </a:r>
          </a:p>
          <a:p>
            <a:r>
              <a:rPr lang="en-MY" dirty="0" err="1"/>
              <a:t>Sekiranya</a:t>
            </a:r>
            <a:r>
              <a:rPr lang="en-MY" dirty="0"/>
              <a:t> </a:t>
            </a:r>
            <a:r>
              <a:rPr lang="en-MY" dirty="0" err="1"/>
              <a:t>pegawai</a:t>
            </a:r>
            <a:r>
              <a:rPr lang="en-MY" dirty="0"/>
              <a:t> </a:t>
            </a:r>
            <a:r>
              <a:rPr lang="en-MY" dirty="0" err="1"/>
              <a:t>bertukar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Cawangan</a:t>
            </a:r>
            <a:r>
              <a:rPr lang="en-MY" dirty="0"/>
              <a:t>/Negeri yang lain, </a:t>
            </a:r>
            <a:r>
              <a:rPr lang="en-MY" dirty="0" err="1"/>
              <a:t>sila</a:t>
            </a:r>
            <a:r>
              <a:rPr lang="en-MY" dirty="0"/>
              <a:t> </a:t>
            </a:r>
            <a:r>
              <a:rPr lang="en-MY" dirty="0" err="1"/>
              <a:t>hubungi</a:t>
            </a:r>
            <a:r>
              <a:rPr lang="en-MY" dirty="0"/>
              <a:t> </a:t>
            </a:r>
            <a:r>
              <a:rPr lang="en-MY" dirty="0" err="1"/>
              <a:t>Superadmin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kemaskini</a:t>
            </a:r>
            <a:r>
              <a:rPr lang="en-MY" dirty="0"/>
              <a:t> </a:t>
            </a:r>
            <a:r>
              <a:rPr lang="en-MY" dirty="0" err="1"/>
              <a:t>semula</a:t>
            </a:r>
            <a:r>
              <a:rPr lang="en-MY" dirty="0"/>
              <a:t> </a:t>
            </a:r>
            <a:r>
              <a:rPr lang="en-MY" dirty="0" err="1"/>
              <a:t>pentadbir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 di </a:t>
            </a:r>
            <a:r>
              <a:rPr lang="en-MY" dirty="0" err="1"/>
              <a:t>Cawangan</a:t>
            </a:r>
            <a:r>
              <a:rPr lang="en-MY" dirty="0"/>
              <a:t>/Negeri yang </a:t>
            </a:r>
            <a:r>
              <a:rPr lang="en-MY" dirty="0" err="1"/>
              <a:t>berkenaan</a:t>
            </a:r>
            <a:r>
              <a:rPr lang="en-MY" dirty="0"/>
              <a:t>.</a:t>
            </a:r>
          </a:p>
          <a:p>
            <a:r>
              <a:rPr lang="en-MY" dirty="0" err="1">
                <a:solidFill>
                  <a:srgbClr val="FF0000"/>
                </a:solidFill>
              </a:rPr>
              <a:t>Peranan</a:t>
            </a:r>
            <a:r>
              <a:rPr lang="en-MY" dirty="0">
                <a:solidFill>
                  <a:srgbClr val="FF0000"/>
                </a:solidFill>
              </a:rPr>
              <a:t> Admin Ibu </a:t>
            </a:r>
            <a:r>
              <a:rPr lang="en-MY" dirty="0" err="1">
                <a:solidFill>
                  <a:srgbClr val="FF0000"/>
                </a:solidFill>
              </a:rPr>
              <a:t>Pejabat</a:t>
            </a:r>
            <a:r>
              <a:rPr lang="en-MY" dirty="0">
                <a:solidFill>
                  <a:srgbClr val="FF0000"/>
                </a:solidFill>
              </a:rPr>
              <a:t> dan </a:t>
            </a:r>
            <a:r>
              <a:rPr lang="en-MY" dirty="0" err="1">
                <a:solidFill>
                  <a:srgbClr val="FF0000"/>
                </a:solidFill>
              </a:rPr>
              <a:t>Cawangan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hanya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melantik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Pegawai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Mengurus</a:t>
            </a:r>
            <a:r>
              <a:rPr lang="en-MY" dirty="0">
                <a:solidFill>
                  <a:srgbClr val="FF0000"/>
                </a:solidFill>
              </a:rPr>
              <a:t> Tender (PMT) </a:t>
            </a:r>
            <a:r>
              <a:rPr lang="en-MY" dirty="0" err="1">
                <a:solidFill>
                  <a:srgbClr val="FF0000"/>
                </a:solidFill>
              </a:rPr>
              <a:t>sahaja</a:t>
            </a:r>
            <a:r>
              <a:rPr lang="en-MY" dirty="0">
                <a:solidFill>
                  <a:srgbClr val="FF0000"/>
                </a:solidFill>
              </a:rPr>
              <a:t>.</a:t>
            </a:r>
            <a:endParaRPr lang="en-MY" dirty="0"/>
          </a:p>
          <a:p>
            <a:r>
              <a:rPr lang="en-MY" dirty="0" err="1">
                <a:solidFill>
                  <a:srgbClr val="FF0000"/>
                </a:solidFill>
              </a:rPr>
              <a:t>Peranan</a:t>
            </a:r>
            <a:r>
              <a:rPr lang="en-MY" dirty="0">
                <a:solidFill>
                  <a:srgbClr val="FF0000"/>
                </a:solidFill>
              </a:rPr>
              <a:t> Admin Negeri </a:t>
            </a:r>
            <a:r>
              <a:rPr lang="en-MY" dirty="0" err="1">
                <a:solidFill>
                  <a:srgbClr val="FF0000"/>
                </a:solidFill>
              </a:rPr>
              <a:t>adalah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melantik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Pegawai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Mengurus</a:t>
            </a:r>
            <a:r>
              <a:rPr lang="en-MY" dirty="0">
                <a:solidFill>
                  <a:srgbClr val="FF0000"/>
                </a:solidFill>
              </a:rPr>
              <a:t> Tender (PMT),  </a:t>
            </a:r>
            <a:r>
              <a:rPr lang="en-MY" dirty="0" err="1">
                <a:solidFill>
                  <a:srgbClr val="FF0000"/>
                </a:solidFill>
              </a:rPr>
              <a:t>Pegawai</a:t>
            </a:r>
            <a:r>
              <a:rPr lang="en-MY" dirty="0">
                <a:solidFill>
                  <a:srgbClr val="FF0000"/>
                </a:solidFill>
              </a:rPr>
              <a:t> </a:t>
            </a:r>
            <a:r>
              <a:rPr lang="en-MY" dirty="0" err="1">
                <a:solidFill>
                  <a:srgbClr val="FF0000"/>
                </a:solidFill>
              </a:rPr>
              <a:t>Pembuka</a:t>
            </a:r>
            <a:r>
              <a:rPr lang="en-MY" dirty="0">
                <a:solidFill>
                  <a:srgbClr val="FF0000"/>
                </a:solidFill>
              </a:rPr>
              <a:t> Tender.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91A0D1-1A12-4E1C-841C-E3F88287D959}"/>
              </a:ext>
            </a:extLst>
          </p:cNvPr>
          <p:cNvCxnSpPr>
            <a:cxnSpLocks/>
          </p:cNvCxnSpPr>
          <p:nvPr/>
        </p:nvCxnSpPr>
        <p:spPr>
          <a:xfrm>
            <a:off x="1441901" y="1341974"/>
            <a:ext cx="9715971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5" name="Date Placeholder 11">
            <a:extLst>
              <a:ext uri="{FF2B5EF4-FFF2-40B4-BE49-F238E27FC236}">
                <a16:creationId xmlns:a16="http://schemas.microsoft.com/office/drawing/2014/main" id="{FC51C180-AEC4-4EE2-88C2-7B1D10D830D8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" name="Picture 6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3D45C760-77CD-AB00-6787-E2FE1A2E0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64" y="293653"/>
            <a:ext cx="863718" cy="117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14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ight Triangle 144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3F1BB-7735-422B-ACBA-AB4DBF937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PERANAN</a:t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ADMIN</a:t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11">
            <a:extLst>
              <a:ext uri="{FF2B5EF4-FFF2-40B4-BE49-F238E27FC236}">
                <a16:creationId xmlns:a16="http://schemas.microsoft.com/office/drawing/2014/main" id="{FFB1C2D3-1061-BDD7-618A-A2DC54E6E62A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Picture 8" descr="A picture containing person&#10;&#10;Description automatically generated">
            <a:extLst>
              <a:ext uri="{FF2B5EF4-FFF2-40B4-BE49-F238E27FC236}">
                <a16:creationId xmlns:a16="http://schemas.microsoft.com/office/drawing/2014/main" id="{48E99C6B-5955-C6FE-35E2-DBFABC442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628" y="1142064"/>
            <a:ext cx="5079365" cy="5079365"/>
          </a:xfrm>
          <a:prstGeom prst="rect">
            <a:avLst/>
          </a:prstGeom>
        </p:spPr>
      </p:pic>
      <p:sp>
        <p:nvSpPr>
          <p:cNvPr id="78" name="Title 1">
            <a:extLst>
              <a:ext uri="{FF2B5EF4-FFF2-40B4-BE49-F238E27FC236}">
                <a16:creationId xmlns:a16="http://schemas.microsoft.com/office/drawing/2014/main" id="{5D14384A-17E7-4AF8-AD05-6F2F99BAD56E}"/>
              </a:ext>
            </a:extLst>
          </p:cNvPr>
          <p:cNvSpPr txBox="1">
            <a:spLocks/>
          </p:cNvSpPr>
          <p:nvPr/>
        </p:nvSpPr>
        <p:spPr>
          <a:xfrm>
            <a:off x="4645373" y="2989183"/>
            <a:ext cx="4702848" cy="356026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r>
              <a:rPr lang="en-US" sz="2400" dirty="0" err="1">
                <a:latin typeface="+mn-lt"/>
                <a:ea typeface="+mn-ea"/>
                <a:cs typeface="+mn-cs"/>
              </a:rPr>
              <a:t>Pendaftaran</a:t>
            </a:r>
            <a:r>
              <a:rPr lang="en-US" sz="2400" dirty="0">
                <a:latin typeface="+mn-lt"/>
                <a:ea typeface="+mn-ea"/>
                <a:cs typeface="+mn-cs"/>
              </a:rPr>
              <a:t> </a:t>
            </a:r>
            <a:r>
              <a:rPr lang="en-US" sz="2400" dirty="0" err="1">
                <a:latin typeface="+mn-lt"/>
                <a:ea typeface="+mn-ea"/>
                <a:cs typeface="+mn-cs"/>
              </a:rPr>
              <a:t>Pegawai</a:t>
            </a:r>
            <a:r>
              <a:rPr lang="en-US" sz="2400" dirty="0">
                <a:latin typeface="+mn-lt"/>
                <a:ea typeface="+mn-ea"/>
                <a:cs typeface="+mn-cs"/>
              </a:rPr>
              <a:t>  </a:t>
            </a:r>
            <a:r>
              <a:rPr lang="en-US" sz="2400" dirty="0" err="1">
                <a:latin typeface="+mn-lt"/>
                <a:ea typeface="+mn-ea"/>
                <a:cs typeface="+mn-cs"/>
              </a:rPr>
              <a:t>Mengurus</a:t>
            </a:r>
            <a:r>
              <a:rPr lang="en-US" sz="2400" dirty="0">
                <a:latin typeface="+mn-lt"/>
                <a:ea typeface="+mn-ea"/>
                <a:cs typeface="+mn-cs"/>
              </a:rPr>
              <a:t> Tender.</a:t>
            </a:r>
          </a:p>
          <a:p>
            <a:pPr marL="228600">
              <a:spcAft>
                <a:spcPts val="600"/>
              </a:spcAft>
            </a:pPr>
            <a:br>
              <a:rPr lang="en-US" sz="2400" dirty="0">
                <a:latin typeface="+mn-lt"/>
                <a:ea typeface="+mn-ea"/>
                <a:cs typeface="+mn-cs"/>
              </a:rPr>
            </a:br>
            <a:br>
              <a:rPr lang="en-US" sz="2400" dirty="0">
                <a:latin typeface="+mn-lt"/>
                <a:ea typeface="+mn-ea"/>
                <a:cs typeface="+mn-cs"/>
              </a:rPr>
            </a:br>
            <a:endParaRPr lang="en-US" sz="24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70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880D57-1746-4B28-8093-292BAF3333D9}"/>
              </a:ext>
            </a:extLst>
          </p:cNvPr>
          <p:cNvSpPr/>
          <p:nvPr/>
        </p:nvSpPr>
        <p:spPr>
          <a:xfrm>
            <a:off x="9938190" y="1697650"/>
            <a:ext cx="2131890" cy="4508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7" y="1052502"/>
              <a:ext cx="654122" cy="4948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Dashboard Utama – Log Masuk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7821A09-8E5C-4767-8863-10F71C7E3C9B}"/>
              </a:ext>
            </a:extLst>
          </p:cNvPr>
          <p:cNvSpPr txBox="1">
            <a:spLocks/>
          </p:cNvSpPr>
          <p:nvPr/>
        </p:nvSpPr>
        <p:spPr>
          <a:xfrm>
            <a:off x="9986958" y="1843954"/>
            <a:ext cx="2083122" cy="4558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>
                <a:solidFill>
                  <a:srgbClr val="FFFF00"/>
                </a:solidFill>
              </a:rPr>
              <a:t>Langkah-Langkah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FFFF00"/>
                </a:solidFill>
              </a:rPr>
              <a:t>Sila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isi</a:t>
            </a:r>
            <a:r>
              <a:rPr lang="en-US" sz="1400" dirty="0">
                <a:solidFill>
                  <a:srgbClr val="FFFF00"/>
                </a:solidFill>
              </a:rPr>
              <a:t> No. Kad </a:t>
            </a:r>
            <a:r>
              <a:rPr lang="en-US" sz="1400" dirty="0" err="1">
                <a:solidFill>
                  <a:srgbClr val="FFFF00"/>
                </a:solidFill>
              </a:rPr>
              <a:t>Pengenalan</a:t>
            </a:r>
            <a:r>
              <a:rPr lang="en-US" sz="1400" dirty="0">
                <a:solidFill>
                  <a:srgbClr val="FFFF00"/>
                </a:solidFill>
              </a:rPr>
              <a:t> dan </a:t>
            </a:r>
            <a:r>
              <a:rPr lang="en-US" sz="1400" dirty="0" err="1">
                <a:solidFill>
                  <a:srgbClr val="FFFF00"/>
                </a:solidFill>
              </a:rPr>
              <a:t>Katalaluan</a:t>
            </a: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FFFF00"/>
                </a:solidFill>
              </a:rPr>
              <a:t>Sila</a:t>
            </a:r>
            <a:r>
              <a:rPr lang="en-US" sz="1400" dirty="0">
                <a:solidFill>
                  <a:srgbClr val="FFFF00"/>
                </a:solidFill>
              </a:rPr>
              <a:t>  </a:t>
            </a:r>
            <a:r>
              <a:rPr lang="en-US" sz="1400" dirty="0" err="1">
                <a:solidFill>
                  <a:srgbClr val="FFFF00"/>
                </a:solidFill>
              </a:rPr>
              <a:t>Klik</a:t>
            </a:r>
            <a:r>
              <a:rPr lang="en-US" sz="1400" dirty="0">
                <a:solidFill>
                  <a:srgbClr val="FFFF00"/>
                </a:solidFill>
              </a:rPr>
              <a:t>  Log Masuk </a:t>
            </a:r>
            <a:r>
              <a:rPr lang="en-US" sz="1400" dirty="0" err="1">
                <a:solidFill>
                  <a:srgbClr val="FFFF00"/>
                </a:solidFill>
              </a:rPr>
              <a:t>untuk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akses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ke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paparan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utama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buFont typeface="+mj-lt"/>
              <a:buAutoNum type="arabicPeriod" startAt="3"/>
            </a:pP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1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466ED6DD-4242-420E-83CE-50B5086D75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62" r="1583" b="33666"/>
          <a:stretch/>
        </p:blipFill>
        <p:spPr bwMode="auto">
          <a:xfrm>
            <a:off x="484881" y="1695629"/>
            <a:ext cx="9229529" cy="45103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DE327CC0-AE2A-4507-AA53-6D33BD7B087E}"/>
              </a:ext>
            </a:extLst>
          </p:cNvPr>
          <p:cNvCxnSpPr>
            <a:cxnSpLocks/>
          </p:cNvCxnSpPr>
          <p:nvPr/>
        </p:nvCxnSpPr>
        <p:spPr>
          <a:xfrm rot="10800000" flipV="1">
            <a:off x="3194304" y="3842524"/>
            <a:ext cx="1011936" cy="641792"/>
          </a:xfrm>
          <a:prstGeom prst="bentConnector3">
            <a:avLst>
              <a:gd name="adj1" fmla="val 9919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CF2DFAD-1889-422F-AA9C-007681838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58" t="16711" r="12312" b="21955"/>
          <a:stretch/>
        </p:blipFill>
        <p:spPr>
          <a:xfrm>
            <a:off x="983658" y="4612314"/>
            <a:ext cx="3066288" cy="2006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allout: Down Arrow 13">
            <a:extLst>
              <a:ext uri="{FF2B5EF4-FFF2-40B4-BE49-F238E27FC236}">
                <a16:creationId xmlns:a16="http://schemas.microsoft.com/office/drawing/2014/main" id="{50A85B70-E364-4A98-B6B4-E7469CD85DC2}"/>
              </a:ext>
            </a:extLst>
          </p:cNvPr>
          <p:cNvSpPr/>
          <p:nvPr/>
        </p:nvSpPr>
        <p:spPr>
          <a:xfrm>
            <a:off x="932439" y="3556998"/>
            <a:ext cx="2103119" cy="105531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000" dirty="0">
              <a:solidFill>
                <a:schemeClr val="bg1"/>
              </a:solidFill>
            </a:endParaRPr>
          </a:p>
          <a:p>
            <a:pPr algn="ctr"/>
            <a:endParaRPr lang="en-MY" sz="1000" dirty="0">
              <a:solidFill>
                <a:schemeClr val="bg1"/>
              </a:solidFill>
            </a:endParaRPr>
          </a:p>
          <a:p>
            <a:pPr algn="ctr"/>
            <a:r>
              <a:rPr lang="en-MY" sz="1000" dirty="0" err="1">
                <a:solidFill>
                  <a:schemeClr val="bg1"/>
                </a:solidFill>
              </a:rPr>
              <a:t>Pegawai</a:t>
            </a:r>
            <a:r>
              <a:rPr lang="en-MY" sz="1000" dirty="0">
                <a:solidFill>
                  <a:schemeClr val="bg1"/>
                </a:solidFill>
              </a:rPr>
              <a:t> yang </a:t>
            </a:r>
            <a:r>
              <a:rPr lang="en-MY" sz="1000" dirty="0" err="1">
                <a:solidFill>
                  <a:schemeClr val="bg1"/>
                </a:solidFill>
              </a:rPr>
              <a:t>dilantik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akan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menerima</a:t>
            </a:r>
            <a:r>
              <a:rPr lang="en-MY" sz="1000" dirty="0">
                <a:solidFill>
                  <a:schemeClr val="bg1"/>
                </a:solidFill>
              </a:rPr>
              <a:t> username </a:t>
            </a:r>
            <a:r>
              <a:rPr lang="en-MY" sz="1000" dirty="0" err="1">
                <a:solidFill>
                  <a:schemeClr val="bg1"/>
                </a:solidFill>
              </a:rPr>
              <a:t>dengan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katalaluan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melalui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emel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daripada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sistem</a:t>
            </a:r>
            <a:r>
              <a:rPr lang="en-MY" sz="1000" dirty="0">
                <a:solidFill>
                  <a:schemeClr val="bg1"/>
                </a:solidFill>
              </a:rPr>
              <a:t> Tender Online</a:t>
            </a:r>
          </a:p>
          <a:p>
            <a:pPr algn="ctr"/>
            <a:endParaRPr lang="en-MY" dirty="0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9698DD45-C8EE-4972-A491-FB4CDB7B8D13}"/>
              </a:ext>
            </a:extLst>
          </p:cNvPr>
          <p:cNvSpPr/>
          <p:nvPr/>
        </p:nvSpPr>
        <p:spPr>
          <a:xfrm>
            <a:off x="1788319" y="5560219"/>
            <a:ext cx="271462" cy="45719"/>
          </a:xfrm>
          <a:prstGeom prst="flowChartProcess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1F8E43A3-DE6F-48D1-93CC-DD4ACA9FEC7C}"/>
              </a:ext>
            </a:extLst>
          </p:cNvPr>
          <p:cNvSpPr/>
          <p:nvPr/>
        </p:nvSpPr>
        <p:spPr>
          <a:xfrm>
            <a:off x="1788319" y="5688217"/>
            <a:ext cx="411956" cy="45719"/>
          </a:xfrm>
          <a:prstGeom prst="flowChartProcess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Date Placeholder 11">
            <a:extLst>
              <a:ext uri="{FF2B5EF4-FFF2-40B4-BE49-F238E27FC236}">
                <a16:creationId xmlns:a16="http://schemas.microsoft.com/office/drawing/2014/main" id="{E13FB306-C8A3-484B-CFEF-5DDB2087D223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18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880D57-1746-4B28-8093-292BAF3333D9}"/>
              </a:ext>
            </a:extLst>
          </p:cNvPr>
          <p:cNvSpPr/>
          <p:nvPr/>
        </p:nvSpPr>
        <p:spPr>
          <a:xfrm>
            <a:off x="9840654" y="1699671"/>
            <a:ext cx="2131890" cy="4508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2</a:t>
              </a:r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Admin - </a:t>
            </a:r>
            <a:r>
              <a:rPr lang="en-US" dirty="0" err="1"/>
              <a:t>Pendaftaran</a:t>
            </a:r>
            <a:r>
              <a:rPr lang="en-US" dirty="0"/>
              <a:t> </a:t>
            </a:r>
            <a:r>
              <a:rPr lang="en-US" dirty="0" err="1"/>
              <a:t>Pegawai</a:t>
            </a:r>
            <a:r>
              <a:rPr lang="en-US" dirty="0"/>
              <a:t>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1D2F953-6766-4E6C-A174-FF4AFCFF91B8}"/>
              </a:ext>
            </a:extLst>
          </p:cNvPr>
          <p:cNvSpPr txBox="1">
            <a:spLocks/>
          </p:cNvSpPr>
          <p:nvPr/>
        </p:nvSpPr>
        <p:spPr>
          <a:xfrm>
            <a:off x="9840654" y="1787987"/>
            <a:ext cx="2009970" cy="5070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>
                <a:solidFill>
                  <a:srgbClr val="FFFF00"/>
                </a:solidFill>
              </a:rPr>
              <a:t>Langkah-Langkah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FFFF00"/>
                </a:solidFill>
              </a:rPr>
              <a:t>Sila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klik</a:t>
            </a:r>
            <a:r>
              <a:rPr lang="en-US" sz="1400" dirty="0">
                <a:solidFill>
                  <a:srgbClr val="FFFF00"/>
                </a:solidFill>
              </a:rPr>
              <a:t> menu Daftar </a:t>
            </a:r>
            <a:r>
              <a:rPr lang="en-US" sz="1400" dirty="0" err="1">
                <a:solidFill>
                  <a:srgbClr val="FFFF00"/>
                </a:solidFill>
              </a:rPr>
              <a:t>Pegawai</a:t>
            </a: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400" dirty="0" err="1">
                <a:solidFill>
                  <a:srgbClr val="FFFF00"/>
                </a:solidFill>
              </a:rPr>
              <a:t>Sila</a:t>
            </a:r>
            <a:r>
              <a:rPr lang="en-US" sz="1400" dirty="0">
                <a:solidFill>
                  <a:srgbClr val="FFFF00"/>
                </a:solidFill>
              </a:rPr>
              <a:t>  </a:t>
            </a:r>
            <a:r>
              <a:rPr lang="en-US" sz="1400" dirty="0" err="1">
                <a:solidFill>
                  <a:srgbClr val="FFFF00"/>
                </a:solidFill>
              </a:rPr>
              <a:t>isi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maklumat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pengguna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mengikut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peranan</a:t>
            </a:r>
            <a:r>
              <a:rPr lang="en-US" sz="1400" dirty="0">
                <a:solidFill>
                  <a:srgbClr val="FFFF00"/>
                </a:solidFill>
              </a:rPr>
              <a:t> yang </a:t>
            </a:r>
            <a:r>
              <a:rPr lang="en-US" sz="1400" dirty="0" err="1">
                <a:solidFill>
                  <a:srgbClr val="FFFF00"/>
                </a:solidFill>
              </a:rPr>
              <a:t>dimohon</a:t>
            </a:r>
            <a:r>
              <a:rPr lang="en-US" sz="1400" dirty="0">
                <a:solidFill>
                  <a:srgbClr val="FFFF00"/>
                </a:solidFill>
              </a:rPr>
              <a:t> dan </a:t>
            </a:r>
            <a:r>
              <a:rPr lang="en-US" sz="1400" dirty="0" err="1">
                <a:solidFill>
                  <a:srgbClr val="FFFF00"/>
                </a:solidFill>
              </a:rPr>
              <a:t>klik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butang</a:t>
            </a:r>
            <a:r>
              <a:rPr lang="en-US" sz="1400" dirty="0">
                <a:solidFill>
                  <a:srgbClr val="FFFF00"/>
                </a:solidFill>
              </a:rPr>
              <a:t> daftar</a:t>
            </a:r>
          </a:p>
          <a:p>
            <a:pPr marL="0" indent="0">
              <a:buNone/>
            </a:pP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sz="1400" dirty="0" err="1">
                <a:solidFill>
                  <a:srgbClr val="FFFF00"/>
                </a:solidFill>
              </a:rPr>
              <a:t>Sila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klik</a:t>
            </a:r>
            <a:r>
              <a:rPr lang="en-US" sz="1400" dirty="0">
                <a:solidFill>
                  <a:srgbClr val="FFFF00"/>
                </a:solidFill>
              </a:rPr>
              <a:t> menu  “</a:t>
            </a:r>
            <a:r>
              <a:rPr lang="en-US" sz="1400" dirty="0" err="1">
                <a:solidFill>
                  <a:srgbClr val="FFFF00"/>
                </a:solidFill>
              </a:rPr>
              <a:t>tambah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pengguna</a:t>
            </a:r>
            <a:r>
              <a:rPr lang="en-US" sz="1400" dirty="0">
                <a:solidFill>
                  <a:srgbClr val="FFFF00"/>
                </a:solidFill>
              </a:rPr>
              <a:t>” </a:t>
            </a:r>
            <a:r>
              <a:rPr lang="en-US" sz="1400" dirty="0" err="1">
                <a:solidFill>
                  <a:srgbClr val="FFFF00"/>
                </a:solidFill>
              </a:rPr>
              <a:t>untuk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pendaftaran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pegawai</a:t>
            </a:r>
            <a:r>
              <a:rPr lang="en-US" sz="1400" dirty="0">
                <a:solidFill>
                  <a:srgbClr val="FFFF00"/>
                </a:solidFill>
              </a:rPr>
              <a:t> yang </a:t>
            </a:r>
            <a:r>
              <a:rPr lang="en-US" sz="1400" dirty="0" err="1">
                <a:solidFill>
                  <a:srgbClr val="FFFF00"/>
                </a:solidFill>
              </a:rPr>
              <a:t>seterusnya</a:t>
            </a:r>
            <a:r>
              <a:rPr lang="en-US" sz="1400" dirty="0">
                <a:solidFill>
                  <a:srgbClr val="FFFF00"/>
                </a:solidFill>
              </a:rPr>
              <a:t>.</a:t>
            </a:r>
          </a:p>
          <a:p>
            <a:pPr marL="342900" indent="-342900">
              <a:buFont typeface="+mj-lt"/>
              <a:buAutoNum type="arabicPeriod" startAt="3"/>
            </a:pP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endParaRPr lang="en-US" sz="14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FFFF00"/>
              </a:solidFill>
            </a:endParaRPr>
          </a:p>
        </p:txBody>
      </p:sp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3BE67C22-F070-45FC-AE98-8BD0A75C1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7" t="26035" r="89253" b="69672"/>
          <a:stretch/>
        </p:blipFill>
        <p:spPr bwMode="auto">
          <a:xfrm>
            <a:off x="10199923" y="2609495"/>
            <a:ext cx="1306215" cy="255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E75B4A9-E778-466B-A088-64D6D3F7F2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063" r="2991" b="21895"/>
          <a:stretch/>
        </p:blipFill>
        <p:spPr bwMode="auto">
          <a:xfrm>
            <a:off x="484880" y="1677664"/>
            <a:ext cx="9233854" cy="4530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Picture 26" descr="A screenshot of a computer&#10;&#10;Description automatically generated">
            <a:extLst>
              <a:ext uri="{FF2B5EF4-FFF2-40B4-BE49-F238E27FC236}">
                <a16:creationId xmlns:a16="http://schemas.microsoft.com/office/drawing/2014/main" id="{4ABFCC9E-D568-4447-B40B-1A625A40AA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14" t="13987" r="1617" b="41143"/>
          <a:stretch/>
        </p:blipFill>
        <p:spPr bwMode="auto">
          <a:xfrm>
            <a:off x="2612072" y="3742766"/>
            <a:ext cx="4130104" cy="23383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F4F0FC52-A71D-41DF-B8D0-BEA574B7C6EA}"/>
              </a:ext>
            </a:extLst>
          </p:cNvPr>
          <p:cNvCxnSpPr>
            <a:cxnSpLocks/>
          </p:cNvCxnSpPr>
          <p:nvPr/>
        </p:nvCxnSpPr>
        <p:spPr>
          <a:xfrm>
            <a:off x="1644210" y="3060600"/>
            <a:ext cx="1684206" cy="555235"/>
          </a:xfrm>
          <a:prstGeom prst="bentConnector3">
            <a:avLst>
              <a:gd name="adj1" fmla="val 9994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52DA0FDD-A864-4D10-AC3F-D21A19566CA2}"/>
              </a:ext>
            </a:extLst>
          </p:cNvPr>
          <p:cNvSpPr/>
          <p:nvPr/>
        </p:nvSpPr>
        <p:spPr>
          <a:xfrm>
            <a:off x="2193969" y="2464094"/>
            <a:ext cx="1207008" cy="218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35" name="Picture 34" descr="A screenshot of a computer&#10;&#10;Description automatically generated">
            <a:extLst>
              <a:ext uri="{FF2B5EF4-FFF2-40B4-BE49-F238E27FC236}">
                <a16:creationId xmlns:a16="http://schemas.microsoft.com/office/drawing/2014/main" id="{7B803190-9215-43EC-997C-C013636A60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532" t="53773" r="4128" b="43092"/>
          <a:stretch/>
        </p:blipFill>
        <p:spPr bwMode="auto">
          <a:xfrm>
            <a:off x="10225323" y="4012398"/>
            <a:ext cx="1252487" cy="2356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Picture 3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C130FCE-C180-48E7-AB0F-4984A6EF64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50825" r="82615" b="44705"/>
          <a:stretch/>
        </p:blipFill>
        <p:spPr bwMode="auto">
          <a:xfrm>
            <a:off x="1447800" y="2119001"/>
            <a:ext cx="609122" cy="1098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AFD954D-51F7-47C1-81A6-C12236BE36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50825" r="82615" b="44705"/>
          <a:stretch/>
        </p:blipFill>
        <p:spPr bwMode="auto">
          <a:xfrm>
            <a:off x="507269" y="3138814"/>
            <a:ext cx="1684206" cy="5552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2AB83196-2C9E-47E6-A72D-7C74D655E0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609" t="23860" r="17077" b="72200"/>
          <a:stretch/>
        </p:blipFill>
        <p:spPr>
          <a:xfrm>
            <a:off x="10313280" y="5462838"/>
            <a:ext cx="1104900" cy="235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Date Placeholder 11">
            <a:extLst>
              <a:ext uri="{FF2B5EF4-FFF2-40B4-BE49-F238E27FC236}">
                <a16:creationId xmlns:a16="http://schemas.microsoft.com/office/drawing/2014/main" id="{959B5086-EE21-FFCE-0076-CC8A4982E13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166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180C4FD-94AE-99A5-EA55-58FDA68AB3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71"/>
          <a:stretch/>
        </p:blipFill>
        <p:spPr>
          <a:xfrm>
            <a:off x="448055" y="1514514"/>
            <a:ext cx="10253283" cy="489042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3</a:t>
              </a:r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Admin - </a:t>
            </a:r>
            <a:r>
              <a:rPr lang="en-US" dirty="0" err="1"/>
              <a:t>Senarai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/ </a:t>
            </a:r>
            <a:r>
              <a:rPr lang="en-US" dirty="0" err="1"/>
              <a:t>Kemaskini</a:t>
            </a:r>
            <a:endParaRPr lang="en-US" dirty="0"/>
          </a:p>
        </p:txBody>
      </p:sp>
      <p:sp>
        <p:nvSpPr>
          <p:cNvPr id="17" name="Date Placeholder 11">
            <a:extLst>
              <a:ext uri="{FF2B5EF4-FFF2-40B4-BE49-F238E27FC236}">
                <a16:creationId xmlns:a16="http://schemas.microsoft.com/office/drawing/2014/main" id="{BB13FD5D-715F-EE14-2E51-207A3F2F3C5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994DF56-94D8-7BBC-FD33-1E43D4ED4BCD}"/>
              </a:ext>
            </a:extLst>
          </p:cNvPr>
          <p:cNvCxnSpPr>
            <a:cxnSpLocks/>
            <a:stCxn id="31" idx="3"/>
            <a:endCxn id="23" idx="1"/>
          </p:cNvCxnSpPr>
          <p:nvPr/>
        </p:nvCxnSpPr>
        <p:spPr>
          <a:xfrm>
            <a:off x="9284476" y="1345822"/>
            <a:ext cx="480831" cy="161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4BDA3966-C7BB-4E56-705F-C89D00234113}"/>
              </a:ext>
            </a:extLst>
          </p:cNvPr>
          <p:cNvSpPr/>
          <p:nvPr/>
        </p:nvSpPr>
        <p:spPr>
          <a:xfrm>
            <a:off x="9588700" y="1461677"/>
            <a:ext cx="1205948" cy="3090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FE76AF6-B8F9-670C-0347-5001B3E91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3" y="702795"/>
            <a:ext cx="1991003" cy="1286054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D879024-620A-7CE7-65B9-B1B6AB74F46A}"/>
              </a:ext>
            </a:extLst>
          </p:cNvPr>
          <p:cNvSpPr/>
          <p:nvPr/>
        </p:nvSpPr>
        <p:spPr>
          <a:xfrm>
            <a:off x="592702" y="2410864"/>
            <a:ext cx="10910183" cy="4281038"/>
          </a:xfrm>
          <a:prstGeom prst="rect">
            <a:avLst/>
          </a:prstGeom>
          <a:solidFill>
            <a:srgbClr val="FFFFFF">
              <a:alpha val="5411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DC05BB-F4A9-E7FF-9B52-2C259CF0A6EF}"/>
              </a:ext>
            </a:extLst>
          </p:cNvPr>
          <p:cNvSpPr txBox="1"/>
          <p:nvPr/>
        </p:nvSpPr>
        <p:spPr>
          <a:xfrm>
            <a:off x="689115" y="2504661"/>
            <a:ext cx="887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u="sng" dirty="0"/>
              <a:t>Menu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1EB3C7D-04BA-F366-0AA8-7BF53CBE5D6D}"/>
              </a:ext>
            </a:extLst>
          </p:cNvPr>
          <p:cNvSpPr txBox="1"/>
          <p:nvPr/>
        </p:nvSpPr>
        <p:spPr>
          <a:xfrm>
            <a:off x="3516660" y="2837274"/>
            <a:ext cx="7977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tambah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r>
              <a:rPr lang="en-MY" sz="1600" dirty="0"/>
              <a:t> di </a:t>
            </a:r>
            <a:r>
              <a:rPr lang="en-MY" sz="1600" dirty="0" err="1"/>
              <a:t>dalam</a:t>
            </a:r>
            <a:r>
              <a:rPr lang="en-MY" sz="1600" dirty="0"/>
              <a:t> </a:t>
            </a:r>
            <a:r>
              <a:rPr lang="en-MY" sz="1600" dirty="0" err="1"/>
              <a:t>sistem</a:t>
            </a:r>
            <a:r>
              <a:rPr lang="en-MY" sz="1600" dirty="0"/>
              <a:t> </a:t>
            </a:r>
            <a:r>
              <a:rPr lang="en-MY" sz="1600" dirty="0" err="1"/>
              <a:t>sekiranya</a:t>
            </a:r>
            <a:r>
              <a:rPr lang="en-MY" sz="1600" dirty="0"/>
              <a:t> </a:t>
            </a:r>
            <a:r>
              <a:rPr lang="en-MY" sz="1600" dirty="0" err="1"/>
              <a:t>nama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r>
              <a:rPr lang="en-MY" sz="1600" dirty="0"/>
              <a:t> </a:t>
            </a:r>
            <a:r>
              <a:rPr lang="en-MY" sz="1600" dirty="0" err="1"/>
              <a:t>tiada</a:t>
            </a:r>
            <a:r>
              <a:rPr lang="en-MY" sz="1600" dirty="0"/>
              <a:t> </a:t>
            </a:r>
            <a:r>
              <a:rPr lang="en-MY" sz="1600" dirty="0" err="1"/>
              <a:t>dalam</a:t>
            </a:r>
            <a:r>
              <a:rPr lang="en-MY" sz="1600" dirty="0"/>
              <a:t> </a:t>
            </a:r>
            <a:r>
              <a:rPr lang="en-MY" sz="1600" dirty="0" err="1"/>
              <a:t>senarai</a:t>
            </a:r>
            <a:r>
              <a:rPr lang="en-MY" sz="1600" dirty="0"/>
              <a:t> </a:t>
            </a:r>
            <a:r>
              <a:rPr lang="en-MY" sz="1600" dirty="0" err="1"/>
              <a:t>sedia</a:t>
            </a:r>
            <a:r>
              <a:rPr lang="en-MY" sz="1600" dirty="0"/>
              <a:t> </a:t>
            </a:r>
            <a:r>
              <a:rPr lang="en-MY" sz="1600" dirty="0" err="1"/>
              <a:t>ada</a:t>
            </a:r>
            <a:endParaRPr lang="en-MY" sz="16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F4487EC-AABF-2B37-B9B3-2BF5D7CF7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216" y="3309638"/>
            <a:ext cx="544594" cy="60743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5103BB4-EA31-C604-E297-F920E3D3FF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538" y="4006489"/>
            <a:ext cx="544594" cy="60994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927BEAB-B7A0-62CC-8D16-EB0B4F4212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401" y="4717139"/>
            <a:ext cx="586231" cy="6350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A2883DE-D912-3118-4A8D-A6F2A93FB0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175" y="6083054"/>
            <a:ext cx="1936740" cy="47974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574759E-CB3C-C510-5FAF-640AD3BD96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604" y="5524852"/>
            <a:ext cx="1936741" cy="46748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E86176A-BC3D-7ECE-DBF2-27E9F5FA34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7216" y="2869377"/>
            <a:ext cx="2444797" cy="339556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7574A1B-6DA5-6609-4538-9B7E1C3B6A37}"/>
              </a:ext>
            </a:extLst>
          </p:cNvPr>
          <p:cNvSpPr txBox="1"/>
          <p:nvPr/>
        </p:nvSpPr>
        <p:spPr>
          <a:xfrm>
            <a:off x="3516660" y="3485120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papar</a:t>
            </a:r>
            <a:r>
              <a:rPr lang="en-MY" sz="1600" dirty="0"/>
              <a:t> </a:t>
            </a:r>
            <a:r>
              <a:rPr lang="en-MY" sz="1600" dirty="0" err="1"/>
              <a:t>maklumat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endParaRPr lang="en-MY" sz="16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9711D01-006D-2385-8A8F-B6BC4D2019BF}"/>
              </a:ext>
            </a:extLst>
          </p:cNvPr>
          <p:cNvSpPr txBox="1"/>
          <p:nvPr/>
        </p:nvSpPr>
        <p:spPr>
          <a:xfrm>
            <a:off x="3516660" y="4121776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kemaskini</a:t>
            </a:r>
            <a:r>
              <a:rPr lang="en-MY" sz="1600" dirty="0"/>
              <a:t> </a:t>
            </a:r>
            <a:r>
              <a:rPr lang="en-MY" sz="1600" dirty="0" err="1"/>
              <a:t>maklumat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endParaRPr lang="en-MY" sz="16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8C690A-6BC3-6E57-FC0D-48E0BCF8FD63}"/>
              </a:ext>
            </a:extLst>
          </p:cNvPr>
          <p:cNvSpPr txBox="1"/>
          <p:nvPr/>
        </p:nvSpPr>
        <p:spPr>
          <a:xfrm>
            <a:off x="3481417" y="4876612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nyahaktifkan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r>
              <a:rPr lang="en-MY" sz="1600" dirty="0"/>
              <a:t> di </a:t>
            </a:r>
            <a:r>
              <a:rPr lang="en-MY" sz="1600" dirty="0" err="1"/>
              <a:t>dalam</a:t>
            </a:r>
            <a:endParaRPr lang="en-MY" sz="1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91A7725-E9CD-AFA3-782A-2B6CD5241178}"/>
              </a:ext>
            </a:extLst>
          </p:cNvPr>
          <p:cNvSpPr txBox="1"/>
          <p:nvPr/>
        </p:nvSpPr>
        <p:spPr>
          <a:xfrm>
            <a:off x="3481417" y="5589319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serah</a:t>
            </a:r>
            <a:r>
              <a:rPr lang="en-MY" sz="1600" dirty="0"/>
              <a:t> </a:t>
            </a:r>
            <a:r>
              <a:rPr lang="en-MY" sz="1600" dirty="0" err="1"/>
              <a:t>semula</a:t>
            </a:r>
            <a:r>
              <a:rPr lang="en-MY" sz="1600" dirty="0"/>
              <a:t> tender </a:t>
            </a:r>
            <a:r>
              <a:rPr lang="en-MY" sz="1600" dirty="0" err="1"/>
              <a:t>tersebut</a:t>
            </a:r>
            <a:r>
              <a:rPr lang="en-MY" sz="1600" dirty="0"/>
              <a:t> </a:t>
            </a:r>
            <a:r>
              <a:rPr lang="en-MY" sz="1600" dirty="0" err="1"/>
              <a:t>kepada</a:t>
            </a:r>
            <a:r>
              <a:rPr lang="en-MY" sz="1600" dirty="0"/>
              <a:t> </a:t>
            </a:r>
            <a:r>
              <a:rPr lang="en-MY" sz="1600" dirty="0" err="1"/>
              <a:t>Pegawai</a:t>
            </a:r>
            <a:r>
              <a:rPr lang="en-MY" sz="1600" dirty="0"/>
              <a:t> </a:t>
            </a:r>
            <a:r>
              <a:rPr lang="en-MY" sz="1600" dirty="0" err="1"/>
              <a:t>Meja</a:t>
            </a:r>
            <a:r>
              <a:rPr lang="en-MY" sz="1600" dirty="0"/>
              <a:t> </a:t>
            </a:r>
            <a:r>
              <a:rPr lang="en-MY" sz="1600" dirty="0" err="1"/>
              <a:t>terkini</a:t>
            </a:r>
            <a:r>
              <a:rPr lang="en-MY" sz="1600" dirty="0"/>
              <a:t>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5AC822-B27A-B6BD-D762-77C36AA8883D}"/>
              </a:ext>
            </a:extLst>
          </p:cNvPr>
          <p:cNvSpPr txBox="1"/>
          <p:nvPr/>
        </p:nvSpPr>
        <p:spPr>
          <a:xfrm>
            <a:off x="3481417" y="6082450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“Reset” Kembali </a:t>
            </a:r>
            <a:r>
              <a:rPr lang="en-MY" sz="1600" dirty="0" err="1"/>
              <a:t>katalaluan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r>
              <a:rPr lang="en-MY" sz="1600" dirty="0"/>
              <a:t>.</a:t>
            </a:r>
          </a:p>
        </p:txBody>
      </p:sp>
      <p:sp>
        <p:nvSpPr>
          <p:cNvPr id="58" name="Speech Bubble: Rectangle with Corners Rounded 57">
            <a:extLst>
              <a:ext uri="{FF2B5EF4-FFF2-40B4-BE49-F238E27FC236}">
                <a16:creationId xmlns:a16="http://schemas.microsoft.com/office/drawing/2014/main" id="{460BBF0C-282C-FC7D-1BC3-F09BBA2BA003}"/>
              </a:ext>
            </a:extLst>
          </p:cNvPr>
          <p:cNvSpPr/>
          <p:nvPr/>
        </p:nvSpPr>
        <p:spPr>
          <a:xfrm>
            <a:off x="1284204" y="1543849"/>
            <a:ext cx="5528438" cy="521407"/>
          </a:xfrm>
          <a:prstGeom prst="wedgeRoundRectCallout">
            <a:avLst>
              <a:gd name="adj1" fmla="val 60344"/>
              <a:gd name="adj2" fmla="val 183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mempunyai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lebih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daripada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satu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semula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sedia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673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4.0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Admin - </a:t>
            </a:r>
            <a:r>
              <a:rPr lang="en-US" dirty="0" err="1"/>
              <a:t>Senarai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/ </a:t>
            </a:r>
            <a:r>
              <a:rPr lang="en-US" dirty="0" err="1"/>
              <a:t>Tambah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/Daftar </a:t>
            </a:r>
            <a:r>
              <a:rPr lang="en-US" dirty="0" err="1"/>
              <a:t>Pegawai</a:t>
            </a:r>
            <a:endParaRPr lang="en-US" dirty="0"/>
          </a:p>
        </p:txBody>
      </p:sp>
      <p:sp>
        <p:nvSpPr>
          <p:cNvPr id="17" name="Date Placeholder 11">
            <a:extLst>
              <a:ext uri="{FF2B5EF4-FFF2-40B4-BE49-F238E27FC236}">
                <a16:creationId xmlns:a16="http://schemas.microsoft.com/office/drawing/2014/main" id="{BB13FD5D-715F-EE14-2E51-207A3F2F3C5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956136A-7BEC-AF7C-7E1D-81A7E2DF65AE}"/>
              </a:ext>
            </a:extLst>
          </p:cNvPr>
          <p:cNvSpPr/>
          <p:nvPr/>
        </p:nvSpPr>
        <p:spPr>
          <a:xfrm>
            <a:off x="2306986" y="3305194"/>
            <a:ext cx="5528438" cy="521407"/>
          </a:xfrm>
          <a:prstGeom prst="wedgeRoundRectCallout">
            <a:avLst>
              <a:gd name="adj1" fmla="val 60344"/>
              <a:gd name="adj2" fmla="val 183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mempunyai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lebih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daripada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satu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semula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sedia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97D4A7-98C0-CFB3-4FDC-E845000DCF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71"/>
          <a:stretch/>
        </p:blipFill>
        <p:spPr>
          <a:xfrm>
            <a:off x="448055" y="1514514"/>
            <a:ext cx="10253283" cy="48904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6E7C2F-F3C0-9363-6B29-1C272DAB2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7022" y="2734471"/>
            <a:ext cx="9251335" cy="406637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BC12468-23A2-CEBC-78DE-CA4BE182A127}"/>
              </a:ext>
            </a:extLst>
          </p:cNvPr>
          <p:cNvSpPr/>
          <p:nvPr/>
        </p:nvSpPr>
        <p:spPr>
          <a:xfrm>
            <a:off x="1884926" y="2339672"/>
            <a:ext cx="1207008" cy="218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F62D1D6-D4C7-C98F-DD99-1AAFBD33DFF3}"/>
              </a:ext>
            </a:extLst>
          </p:cNvPr>
          <p:cNvSpPr/>
          <p:nvPr/>
        </p:nvSpPr>
        <p:spPr>
          <a:xfrm>
            <a:off x="394249" y="2549224"/>
            <a:ext cx="1207008" cy="218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9C275488-8809-5E0D-31EA-9E091811D440}"/>
              </a:ext>
            </a:extLst>
          </p:cNvPr>
          <p:cNvCxnSpPr>
            <a:stCxn id="12" idx="6"/>
            <a:endCxn id="3" idx="0"/>
          </p:cNvCxnSpPr>
          <p:nvPr/>
        </p:nvCxnSpPr>
        <p:spPr>
          <a:xfrm>
            <a:off x="3091934" y="2448976"/>
            <a:ext cx="4150756" cy="28549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218D6019-C944-1068-69E6-7C3D97BFDAB5}"/>
              </a:ext>
            </a:extLst>
          </p:cNvPr>
          <p:cNvCxnSpPr>
            <a:stCxn id="13" idx="4"/>
            <a:endCxn id="3" idx="1"/>
          </p:cNvCxnSpPr>
          <p:nvPr/>
        </p:nvCxnSpPr>
        <p:spPr>
          <a:xfrm rot="16200000" flipH="1">
            <a:off x="807473" y="2958111"/>
            <a:ext cx="1999828" cy="161926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676D1734-3F9E-4D20-89F3-CF77BDFCBC82}"/>
              </a:ext>
            </a:extLst>
          </p:cNvPr>
          <p:cNvSpPr/>
          <p:nvPr/>
        </p:nvSpPr>
        <p:spPr>
          <a:xfrm>
            <a:off x="9193635" y="2288357"/>
            <a:ext cx="2057400" cy="600751"/>
          </a:xfrm>
          <a:prstGeom prst="wedgeRoundRectCallout">
            <a:avLst>
              <a:gd name="adj1" fmla="val -50767"/>
              <a:gd name="adj2" fmla="val 8104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Isikan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maklumat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DF9AE49C-3101-50CB-E856-AA1B318A4F9A}"/>
              </a:ext>
            </a:extLst>
          </p:cNvPr>
          <p:cNvSpPr/>
          <p:nvPr/>
        </p:nvSpPr>
        <p:spPr>
          <a:xfrm>
            <a:off x="9726444" y="3305194"/>
            <a:ext cx="2057400" cy="1042338"/>
          </a:xfrm>
          <a:prstGeom prst="wedgeRoundRectCallout">
            <a:avLst>
              <a:gd name="adj1" fmla="val -104933"/>
              <a:gd name="adj2" fmla="val 5586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di JKR Negeri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JKR Negeri yang </a:t>
            </a:r>
            <a:r>
              <a:rPr lang="en-US" sz="1200" dirty="0" err="1">
                <a:solidFill>
                  <a:sysClr val="windowText" lastClr="000000"/>
                </a:solidFill>
              </a:rPr>
              <a:t>berkenaan</a:t>
            </a:r>
            <a:r>
              <a:rPr lang="en-US" sz="1200" dirty="0">
                <a:solidFill>
                  <a:sysClr val="windowText" lastClr="000000"/>
                </a:solidFill>
              </a:rPr>
              <a:t>.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JKR Ibu </a:t>
            </a:r>
            <a:r>
              <a:rPr lang="en-US" sz="1200" dirty="0" err="1">
                <a:solidFill>
                  <a:sysClr val="windowText" lastClr="000000"/>
                </a:solidFill>
              </a:rPr>
              <a:t>Pejabat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JKR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9E6D9598-221B-B6E9-58DF-BE2C41121165}"/>
              </a:ext>
            </a:extLst>
          </p:cNvPr>
          <p:cNvSpPr/>
          <p:nvPr/>
        </p:nvSpPr>
        <p:spPr>
          <a:xfrm>
            <a:off x="5131281" y="3668933"/>
            <a:ext cx="2057400" cy="1216200"/>
          </a:xfrm>
          <a:prstGeom prst="wedgeRoundRectCallout">
            <a:avLst>
              <a:gd name="adj1" fmla="val -104933"/>
              <a:gd name="adj2" fmla="val 5586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di JKR Negeri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Cawangan Negeri.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JKR Ibu </a:t>
            </a:r>
            <a:r>
              <a:rPr lang="en-US" sz="1200" dirty="0" err="1">
                <a:solidFill>
                  <a:sysClr val="windowText" lastClr="000000"/>
                </a:solidFill>
              </a:rPr>
              <a:t>Pejabat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Cawangan yang </a:t>
            </a:r>
            <a:r>
              <a:rPr lang="en-US" sz="1200" dirty="0" err="1">
                <a:solidFill>
                  <a:sysClr val="windowText" lastClr="000000"/>
                </a:solidFill>
              </a:rPr>
              <a:t>berkenaan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7E47D90-0963-526B-6260-0E71C96BAE28}"/>
              </a:ext>
            </a:extLst>
          </p:cNvPr>
          <p:cNvSpPr/>
          <p:nvPr/>
        </p:nvSpPr>
        <p:spPr>
          <a:xfrm>
            <a:off x="5786438" y="5475358"/>
            <a:ext cx="2886075" cy="88996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Sila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pilih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dengan</a:t>
            </a:r>
            <a:r>
              <a:rPr lang="en-US" sz="1400" dirty="0">
                <a:solidFill>
                  <a:sysClr val="windowText" lastClr="000000"/>
                </a:solidFill>
              </a:rPr>
              <a:t> (/) pada </a:t>
            </a:r>
            <a:r>
              <a:rPr lang="en-US" sz="1400" dirty="0" err="1">
                <a:solidFill>
                  <a:sysClr val="windowText" lastClr="000000"/>
                </a:solidFill>
              </a:rPr>
              <a:t>kotak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pilih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 dan (/) pada </a:t>
            </a:r>
            <a:r>
              <a:rPr lang="en-US" sz="1400" dirty="0" err="1">
                <a:solidFill>
                  <a:sysClr val="windowText" lastClr="000000"/>
                </a:solidFill>
              </a:rPr>
              <a:t>kotak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Aktif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5EDF024-2E76-7DB6-85B8-AA8F727ED0A1}"/>
              </a:ext>
            </a:extLst>
          </p:cNvPr>
          <p:cNvCxnSpPr>
            <a:cxnSpLocks/>
            <a:stCxn id="25" idx="1"/>
            <a:endCxn id="30" idx="3"/>
          </p:cNvCxnSpPr>
          <p:nvPr/>
        </p:nvCxnSpPr>
        <p:spPr>
          <a:xfrm flipH="1">
            <a:off x="3288639" y="5920342"/>
            <a:ext cx="2497799" cy="17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2B48D3E-2DCA-CF36-A04D-1CACB9E3B467}"/>
              </a:ext>
            </a:extLst>
          </p:cNvPr>
          <p:cNvCxnSpPr/>
          <p:nvPr/>
        </p:nvCxnSpPr>
        <p:spPr>
          <a:xfrm>
            <a:off x="8672513" y="5934193"/>
            <a:ext cx="15573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0316BFA-FCB5-D442-ABC8-048DF1169EB7}"/>
              </a:ext>
            </a:extLst>
          </p:cNvPr>
          <p:cNvSpPr/>
          <p:nvPr/>
        </p:nvSpPr>
        <p:spPr>
          <a:xfrm>
            <a:off x="2980148" y="5712303"/>
            <a:ext cx="308491" cy="4501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A996DCD-EEA7-5144-81AA-70E99454667E}"/>
              </a:ext>
            </a:extLst>
          </p:cNvPr>
          <p:cNvSpPr/>
          <p:nvPr/>
        </p:nvSpPr>
        <p:spPr>
          <a:xfrm>
            <a:off x="10233909" y="5719646"/>
            <a:ext cx="308491" cy="4501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9229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3</a:t>
              </a:r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Admin - </a:t>
            </a:r>
            <a:r>
              <a:rPr lang="en-US" dirty="0" err="1"/>
              <a:t>Senarai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/ </a:t>
            </a:r>
            <a:r>
              <a:rPr lang="en-US" dirty="0" err="1"/>
              <a:t>Kemaskini</a:t>
            </a:r>
            <a:endParaRPr lang="en-US" dirty="0"/>
          </a:p>
        </p:txBody>
      </p:sp>
      <p:sp>
        <p:nvSpPr>
          <p:cNvPr id="17" name="Date Placeholder 11">
            <a:extLst>
              <a:ext uri="{FF2B5EF4-FFF2-40B4-BE49-F238E27FC236}">
                <a16:creationId xmlns:a16="http://schemas.microsoft.com/office/drawing/2014/main" id="{BB13FD5D-715F-EE14-2E51-207A3F2F3C5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8EC4E1-B140-9FE2-A96F-05A2836C6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70" y="1514514"/>
            <a:ext cx="544594" cy="6099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7E906D-77CF-2CF1-5EE9-765D58F4A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919" y="1452256"/>
            <a:ext cx="9215438" cy="4948519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76C45FD0-D047-6382-33AB-7B8216672F2A}"/>
              </a:ext>
            </a:extLst>
          </p:cNvPr>
          <p:cNvSpPr/>
          <p:nvPr/>
        </p:nvSpPr>
        <p:spPr>
          <a:xfrm>
            <a:off x="9539081" y="2213420"/>
            <a:ext cx="2057400" cy="600751"/>
          </a:xfrm>
          <a:prstGeom prst="wedgeRoundRectCallout">
            <a:avLst>
              <a:gd name="adj1" fmla="val -50767"/>
              <a:gd name="adj2" fmla="val 8104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maklumat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sedia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C09E585D-1D13-07C3-BB04-9958BEB0EC39}"/>
              </a:ext>
            </a:extLst>
          </p:cNvPr>
          <p:cNvSpPr/>
          <p:nvPr/>
        </p:nvSpPr>
        <p:spPr>
          <a:xfrm>
            <a:off x="9405731" y="3443079"/>
            <a:ext cx="2057400" cy="600751"/>
          </a:xfrm>
          <a:prstGeom prst="wedgeRoundRectCallout">
            <a:avLst>
              <a:gd name="adj1" fmla="val 13122"/>
              <a:gd name="adj2" fmla="val 107205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tambah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tambah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C2FD0837-2FA3-5570-D1BA-300D4E6AD6A8}"/>
              </a:ext>
            </a:extLst>
          </p:cNvPr>
          <p:cNvSpPr/>
          <p:nvPr/>
        </p:nvSpPr>
        <p:spPr>
          <a:xfrm>
            <a:off x="8377031" y="5633817"/>
            <a:ext cx="2057400" cy="600751"/>
          </a:xfrm>
          <a:prstGeom prst="wedgeRoundRectCallout">
            <a:avLst>
              <a:gd name="adj1" fmla="val 43678"/>
              <a:gd name="adj2" fmla="val -75922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butang</a:t>
            </a:r>
            <a:r>
              <a:rPr lang="en-US" sz="1200" dirty="0">
                <a:solidFill>
                  <a:sysClr val="windowText" lastClr="000000"/>
                </a:solidFill>
              </a:rPr>
              <a:t> “dustbin”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buang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286CB5-77A2-3602-BA55-84434A4BB344}"/>
              </a:ext>
            </a:extLst>
          </p:cNvPr>
          <p:cNvSpPr/>
          <p:nvPr/>
        </p:nvSpPr>
        <p:spPr>
          <a:xfrm>
            <a:off x="424670" y="2215172"/>
            <a:ext cx="2118505" cy="88996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butang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hijau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untuk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maklumat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676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82B33F-6C40-BF50-B8A1-08C8FA900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755" y="1482784"/>
            <a:ext cx="9288602" cy="495987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3</a:t>
              </a:r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Admin - </a:t>
            </a:r>
            <a:r>
              <a:rPr lang="en-US" dirty="0" err="1"/>
              <a:t>Senarai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/ “Assign To Tender”</a:t>
            </a:r>
          </a:p>
        </p:txBody>
      </p:sp>
      <p:sp>
        <p:nvSpPr>
          <p:cNvPr id="17" name="Date Placeholder 11">
            <a:extLst>
              <a:ext uri="{FF2B5EF4-FFF2-40B4-BE49-F238E27FC236}">
                <a16:creationId xmlns:a16="http://schemas.microsoft.com/office/drawing/2014/main" id="{BB13FD5D-715F-EE14-2E51-207A3F2F3C5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286CB5-77A2-3602-BA55-84434A4BB344}"/>
              </a:ext>
            </a:extLst>
          </p:cNvPr>
          <p:cNvSpPr/>
          <p:nvPr/>
        </p:nvSpPr>
        <p:spPr>
          <a:xfrm>
            <a:off x="424670" y="2215172"/>
            <a:ext cx="2118505" cy="88996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butang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biru</a:t>
            </a:r>
            <a:r>
              <a:rPr lang="en-US" sz="1400" dirty="0">
                <a:solidFill>
                  <a:sysClr val="windowText" lastClr="000000"/>
                </a:solidFill>
              </a:rPr>
              <a:t> “Assign To Tender” </a:t>
            </a:r>
            <a:r>
              <a:rPr lang="en-US" sz="1400" dirty="0" err="1">
                <a:solidFill>
                  <a:sysClr val="windowText" lastClr="000000"/>
                </a:solidFill>
              </a:rPr>
              <a:t>bagi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serahan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semula</a:t>
            </a:r>
            <a:r>
              <a:rPr lang="en-US" sz="1400" dirty="0">
                <a:solidFill>
                  <a:sysClr val="windowText" lastClr="000000"/>
                </a:solidFill>
              </a:rPr>
              <a:t> tender </a:t>
            </a:r>
            <a:r>
              <a:rPr lang="en-US" sz="1400" dirty="0" err="1">
                <a:solidFill>
                  <a:sysClr val="windowText" lastClr="000000"/>
                </a:solidFill>
              </a:rPr>
              <a:t>kepada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baru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92C1D5-97FE-A4B0-B365-C2F4827D67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670" y="1629325"/>
            <a:ext cx="1936741" cy="467489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76C45FD0-D047-6382-33AB-7B8216672F2A}"/>
              </a:ext>
            </a:extLst>
          </p:cNvPr>
          <p:cNvSpPr/>
          <p:nvPr/>
        </p:nvSpPr>
        <p:spPr>
          <a:xfrm>
            <a:off x="1797346" y="3344843"/>
            <a:ext cx="2057400" cy="600751"/>
          </a:xfrm>
          <a:prstGeom prst="wedgeRoundRectCallout">
            <a:avLst>
              <a:gd name="adj1" fmla="val 63122"/>
              <a:gd name="adj2" fmla="val -7354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(/) pada </a:t>
            </a:r>
            <a:r>
              <a:rPr lang="en-US" sz="1200" dirty="0" err="1">
                <a:solidFill>
                  <a:sysClr val="windowText" lastClr="000000"/>
                </a:solidFill>
              </a:rPr>
              <a:t>kotak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2A11967-A70D-A0FD-D806-99BCA45DAA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2776" y="5955798"/>
            <a:ext cx="1495634" cy="381053"/>
          </a:xfrm>
          <a:prstGeom prst="rect">
            <a:avLst/>
          </a:prstGeom>
        </p:spPr>
      </p:pic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A83F56FF-A9F6-A87E-6CF3-E19DD0A1B701}"/>
              </a:ext>
            </a:extLst>
          </p:cNvPr>
          <p:cNvSpPr/>
          <p:nvPr/>
        </p:nvSpPr>
        <p:spPr>
          <a:xfrm>
            <a:off x="7224056" y="1611843"/>
            <a:ext cx="2057400" cy="600751"/>
          </a:xfrm>
          <a:prstGeom prst="wedgeRoundRectCallout">
            <a:avLst>
              <a:gd name="adj1" fmla="val -79239"/>
              <a:gd name="adj2" fmla="val 130987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Mulakan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dengan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carian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nama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projek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9401A154-AE93-EA39-CE4A-55AA80F27FB5}"/>
              </a:ext>
            </a:extLst>
          </p:cNvPr>
          <p:cNvSpPr/>
          <p:nvPr/>
        </p:nvSpPr>
        <p:spPr>
          <a:xfrm>
            <a:off x="9612245" y="5122972"/>
            <a:ext cx="2057400" cy="600751"/>
          </a:xfrm>
          <a:prstGeom prst="wedgeRoundRectCallout">
            <a:avLst>
              <a:gd name="adj1" fmla="val 31178"/>
              <a:gd name="adj2" fmla="val 8580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butang</a:t>
            </a:r>
            <a:r>
              <a:rPr lang="en-US" sz="1200" dirty="0">
                <a:solidFill>
                  <a:sysClr val="windowText" lastClr="000000"/>
                </a:solidFill>
              </a:rPr>
              <a:t> assign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serahan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semula</a:t>
            </a:r>
            <a:r>
              <a:rPr lang="en-US" sz="1200" dirty="0">
                <a:solidFill>
                  <a:sysClr val="windowText" lastClr="000000"/>
                </a:solidFill>
              </a:rPr>
              <a:t> tender.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23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" name="Rectangle 142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ight Triangle 144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B3F1BB-7735-422B-ACBA-AB4DBF937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PERANAN</a:t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ADMIN NEGERI</a:t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11">
            <a:extLst>
              <a:ext uri="{FF2B5EF4-FFF2-40B4-BE49-F238E27FC236}">
                <a16:creationId xmlns:a16="http://schemas.microsoft.com/office/drawing/2014/main" id="{5EDC48DD-057C-855A-6CB8-F65CD3BBED56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9B29A16A-F23E-8F5C-600F-A05DD0EB8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628" y="1142064"/>
            <a:ext cx="5079365" cy="5079365"/>
          </a:xfrm>
          <a:prstGeom prst="rect">
            <a:avLst/>
          </a:prstGeom>
        </p:spPr>
      </p:pic>
      <p:sp>
        <p:nvSpPr>
          <p:cNvPr id="78" name="Title 1">
            <a:extLst>
              <a:ext uri="{FF2B5EF4-FFF2-40B4-BE49-F238E27FC236}">
                <a16:creationId xmlns:a16="http://schemas.microsoft.com/office/drawing/2014/main" id="{5D14384A-17E7-4AF8-AD05-6F2F99BAD56E}"/>
              </a:ext>
            </a:extLst>
          </p:cNvPr>
          <p:cNvSpPr txBox="1">
            <a:spLocks/>
          </p:cNvSpPr>
          <p:nvPr/>
        </p:nvSpPr>
        <p:spPr>
          <a:xfrm>
            <a:off x="4483983" y="2831764"/>
            <a:ext cx="4702848" cy="356026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>
              <a:spcAft>
                <a:spcPts val="600"/>
              </a:spcAft>
            </a:pPr>
            <a:r>
              <a:rPr lang="en-US" sz="2400" dirty="0" err="1">
                <a:latin typeface="+mn-lt"/>
                <a:ea typeface="+mn-ea"/>
                <a:cs typeface="+mn-cs"/>
              </a:rPr>
              <a:t>Pendaftaran</a:t>
            </a:r>
            <a:r>
              <a:rPr lang="en-US" sz="2400" dirty="0">
                <a:latin typeface="+mn-lt"/>
                <a:ea typeface="+mn-ea"/>
                <a:cs typeface="+mn-cs"/>
              </a:rPr>
              <a:t> </a:t>
            </a:r>
            <a:r>
              <a:rPr lang="en-US" sz="2400" dirty="0" err="1">
                <a:latin typeface="+mn-lt"/>
                <a:ea typeface="+mn-ea"/>
                <a:cs typeface="+mn-cs"/>
              </a:rPr>
              <a:t>Pegawai</a:t>
            </a:r>
            <a:r>
              <a:rPr lang="en-US" sz="2400" dirty="0">
                <a:latin typeface="+mn-lt"/>
                <a:ea typeface="+mn-ea"/>
                <a:cs typeface="+mn-cs"/>
              </a:rPr>
              <a:t>  </a:t>
            </a:r>
            <a:r>
              <a:rPr lang="en-US" sz="2400" dirty="0" err="1">
                <a:latin typeface="+mn-lt"/>
                <a:ea typeface="+mn-ea"/>
                <a:cs typeface="+mn-cs"/>
              </a:rPr>
              <a:t>Mengurus</a:t>
            </a:r>
            <a:r>
              <a:rPr lang="en-US" sz="2400" dirty="0">
                <a:latin typeface="+mn-lt"/>
                <a:ea typeface="+mn-ea"/>
                <a:cs typeface="+mn-cs"/>
              </a:rPr>
              <a:t> Tender </a:t>
            </a:r>
          </a:p>
          <a:p>
            <a:pPr marL="228600">
              <a:spcAft>
                <a:spcPts val="600"/>
              </a:spcAft>
            </a:pPr>
            <a:r>
              <a:rPr lang="en-US" sz="2400" dirty="0" err="1">
                <a:latin typeface="+mn-lt"/>
                <a:ea typeface="+mn-ea"/>
                <a:cs typeface="+mn-cs"/>
              </a:rPr>
              <a:t>Pendaftaran</a:t>
            </a:r>
            <a:r>
              <a:rPr lang="en-US" sz="2400" dirty="0">
                <a:latin typeface="+mn-lt"/>
                <a:ea typeface="+mn-ea"/>
                <a:cs typeface="+mn-cs"/>
              </a:rPr>
              <a:t> </a:t>
            </a:r>
            <a:r>
              <a:rPr lang="en-US" sz="2400" dirty="0" err="1">
                <a:latin typeface="+mn-lt"/>
                <a:ea typeface="+mn-ea"/>
                <a:cs typeface="+mn-cs"/>
              </a:rPr>
              <a:t>Pegawai</a:t>
            </a:r>
            <a:r>
              <a:rPr lang="en-US" sz="2400" dirty="0">
                <a:latin typeface="+mn-lt"/>
                <a:ea typeface="+mn-ea"/>
                <a:cs typeface="+mn-cs"/>
              </a:rPr>
              <a:t>  </a:t>
            </a:r>
            <a:r>
              <a:rPr lang="en-US" sz="2400" dirty="0" err="1">
                <a:latin typeface="+mn-lt"/>
                <a:ea typeface="+mn-ea"/>
                <a:cs typeface="+mn-cs"/>
              </a:rPr>
              <a:t>Membuka</a:t>
            </a:r>
            <a:r>
              <a:rPr lang="en-US" sz="2400" dirty="0">
                <a:latin typeface="+mn-lt"/>
                <a:ea typeface="+mn-ea"/>
                <a:cs typeface="+mn-cs"/>
              </a:rPr>
              <a:t> Tender (Pengerusi &amp; Ahli)</a:t>
            </a:r>
          </a:p>
          <a:p>
            <a:pPr marL="228600">
              <a:spcAft>
                <a:spcPts val="600"/>
              </a:spcAft>
            </a:pPr>
            <a:br>
              <a:rPr lang="en-US" sz="2400" dirty="0">
                <a:latin typeface="+mn-lt"/>
                <a:ea typeface="+mn-ea"/>
                <a:cs typeface="+mn-cs"/>
              </a:rPr>
            </a:br>
            <a:endParaRPr lang="en-US" sz="24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88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A3880D57-1746-4B28-8093-292BAF3333D9}"/>
              </a:ext>
            </a:extLst>
          </p:cNvPr>
          <p:cNvSpPr/>
          <p:nvPr/>
        </p:nvSpPr>
        <p:spPr>
          <a:xfrm>
            <a:off x="9938190" y="1697650"/>
            <a:ext cx="2131890" cy="45083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7" y="1052502"/>
              <a:ext cx="654122" cy="4948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1.0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Dashboard Utama – Log Masuk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7821A09-8E5C-4767-8863-10F71C7E3C9B}"/>
              </a:ext>
            </a:extLst>
          </p:cNvPr>
          <p:cNvSpPr txBox="1">
            <a:spLocks/>
          </p:cNvSpPr>
          <p:nvPr/>
        </p:nvSpPr>
        <p:spPr>
          <a:xfrm>
            <a:off x="9986958" y="1843954"/>
            <a:ext cx="2083122" cy="45584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u="sng" dirty="0">
                <a:solidFill>
                  <a:srgbClr val="FFFF00"/>
                </a:solidFill>
              </a:rPr>
              <a:t>Langkah-Langkah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FFFF00"/>
                </a:solidFill>
              </a:rPr>
              <a:t>Sila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isi</a:t>
            </a:r>
            <a:r>
              <a:rPr lang="en-US" sz="1400" dirty="0">
                <a:solidFill>
                  <a:srgbClr val="FFFF00"/>
                </a:solidFill>
              </a:rPr>
              <a:t> No. Kad </a:t>
            </a:r>
            <a:r>
              <a:rPr lang="en-US" sz="1400" dirty="0" err="1">
                <a:solidFill>
                  <a:srgbClr val="FFFF00"/>
                </a:solidFill>
              </a:rPr>
              <a:t>Pengenalan</a:t>
            </a:r>
            <a:r>
              <a:rPr lang="en-US" sz="1400" dirty="0">
                <a:solidFill>
                  <a:srgbClr val="FFFF00"/>
                </a:solidFill>
              </a:rPr>
              <a:t> dan </a:t>
            </a:r>
            <a:r>
              <a:rPr lang="en-US" sz="1400" dirty="0" err="1">
                <a:solidFill>
                  <a:srgbClr val="FFFF00"/>
                </a:solidFill>
              </a:rPr>
              <a:t>Katalaluan</a:t>
            </a: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sz="1400" dirty="0">
              <a:solidFill>
                <a:srgbClr val="FFFF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rgbClr val="FFFF00"/>
                </a:solidFill>
              </a:rPr>
              <a:t>Sila</a:t>
            </a:r>
            <a:r>
              <a:rPr lang="en-US" sz="1400" dirty="0">
                <a:solidFill>
                  <a:srgbClr val="FFFF00"/>
                </a:solidFill>
              </a:rPr>
              <a:t>  </a:t>
            </a:r>
            <a:r>
              <a:rPr lang="en-US" sz="1400" dirty="0" err="1">
                <a:solidFill>
                  <a:srgbClr val="FFFF00"/>
                </a:solidFill>
              </a:rPr>
              <a:t>Klik</a:t>
            </a:r>
            <a:r>
              <a:rPr lang="en-US" sz="1400" dirty="0">
                <a:solidFill>
                  <a:srgbClr val="FFFF00"/>
                </a:solidFill>
              </a:rPr>
              <a:t>  Log Masuk </a:t>
            </a:r>
            <a:r>
              <a:rPr lang="en-US" sz="1400" dirty="0" err="1">
                <a:solidFill>
                  <a:srgbClr val="FFFF00"/>
                </a:solidFill>
              </a:rPr>
              <a:t>untuk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akses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ke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paparan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utama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</a:p>
          <a:p>
            <a:pPr marL="342900" indent="-342900">
              <a:buFont typeface="+mj-lt"/>
              <a:buAutoNum type="arabicPeriod" startAt="3"/>
            </a:pP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1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466ED6DD-4242-420E-83CE-50B5086D75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62" r="1583" b="33666"/>
          <a:stretch/>
        </p:blipFill>
        <p:spPr bwMode="auto">
          <a:xfrm>
            <a:off x="484881" y="1695629"/>
            <a:ext cx="9229529" cy="45103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DE327CC0-AE2A-4507-AA53-6D33BD7B087E}"/>
              </a:ext>
            </a:extLst>
          </p:cNvPr>
          <p:cNvCxnSpPr>
            <a:cxnSpLocks/>
          </p:cNvCxnSpPr>
          <p:nvPr/>
        </p:nvCxnSpPr>
        <p:spPr>
          <a:xfrm rot="10800000" flipV="1">
            <a:off x="3194304" y="3842524"/>
            <a:ext cx="1011936" cy="641792"/>
          </a:xfrm>
          <a:prstGeom prst="bentConnector3">
            <a:avLst>
              <a:gd name="adj1" fmla="val 9919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CF2DFAD-1889-422F-AA9C-007681838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58" t="16711" r="12312" b="21955"/>
          <a:stretch/>
        </p:blipFill>
        <p:spPr>
          <a:xfrm>
            <a:off x="983658" y="4612314"/>
            <a:ext cx="3066288" cy="2006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allout: Down Arrow 13">
            <a:extLst>
              <a:ext uri="{FF2B5EF4-FFF2-40B4-BE49-F238E27FC236}">
                <a16:creationId xmlns:a16="http://schemas.microsoft.com/office/drawing/2014/main" id="{50A85B70-E364-4A98-B6B4-E7469CD85DC2}"/>
              </a:ext>
            </a:extLst>
          </p:cNvPr>
          <p:cNvSpPr/>
          <p:nvPr/>
        </p:nvSpPr>
        <p:spPr>
          <a:xfrm>
            <a:off x="932439" y="3556998"/>
            <a:ext cx="2103119" cy="105531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sz="1000" dirty="0">
              <a:solidFill>
                <a:schemeClr val="bg1"/>
              </a:solidFill>
            </a:endParaRPr>
          </a:p>
          <a:p>
            <a:pPr algn="ctr"/>
            <a:endParaRPr lang="en-MY" sz="1000" dirty="0">
              <a:solidFill>
                <a:schemeClr val="bg1"/>
              </a:solidFill>
            </a:endParaRPr>
          </a:p>
          <a:p>
            <a:pPr algn="ctr"/>
            <a:r>
              <a:rPr lang="en-MY" sz="1000" dirty="0" err="1">
                <a:solidFill>
                  <a:schemeClr val="bg1"/>
                </a:solidFill>
              </a:rPr>
              <a:t>Pegawai</a:t>
            </a:r>
            <a:r>
              <a:rPr lang="en-MY" sz="1000" dirty="0">
                <a:solidFill>
                  <a:schemeClr val="bg1"/>
                </a:solidFill>
              </a:rPr>
              <a:t> yang </a:t>
            </a:r>
            <a:r>
              <a:rPr lang="en-MY" sz="1000" dirty="0" err="1">
                <a:solidFill>
                  <a:schemeClr val="bg1"/>
                </a:solidFill>
              </a:rPr>
              <a:t>dilantik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akan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menerima</a:t>
            </a:r>
            <a:r>
              <a:rPr lang="en-MY" sz="1000" dirty="0">
                <a:solidFill>
                  <a:schemeClr val="bg1"/>
                </a:solidFill>
              </a:rPr>
              <a:t> username </a:t>
            </a:r>
            <a:r>
              <a:rPr lang="en-MY" sz="1000" dirty="0" err="1">
                <a:solidFill>
                  <a:schemeClr val="bg1"/>
                </a:solidFill>
              </a:rPr>
              <a:t>dengan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katalaluan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melalui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emel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daripada</a:t>
            </a:r>
            <a:r>
              <a:rPr lang="en-MY" sz="1000" dirty="0">
                <a:solidFill>
                  <a:schemeClr val="bg1"/>
                </a:solidFill>
              </a:rPr>
              <a:t> </a:t>
            </a:r>
            <a:r>
              <a:rPr lang="en-MY" sz="1000" dirty="0" err="1">
                <a:solidFill>
                  <a:schemeClr val="bg1"/>
                </a:solidFill>
              </a:rPr>
              <a:t>sistem</a:t>
            </a:r>
            <a:r>
              <a:rPr lang="en-MY" sz="1000" dirty="0">
                <a:solidFill>
                  <a:schemeClr val="bg1"/>
                </a:solidFill>
              </a:rPr>
              <a:t> Tender Online</a:t>
            </a:r>
          </a:p>
          <a:p>
            <a:pPr algn="ctr"/>
            <a:endParaRPr lang="en-MY" dirty="0"/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9698DD45-C8EE-4972-A491-FB4CDB7B8D13}"/>
              </a:ext>
            </a:extLst>
          </p:cNvPr>
          <p:cNvSpPr/>
          <p:nvPr/>
        </p:nvSpPr>
        <p:spPr>
          <a:xfrm>
            <a:off x="1788319" y="5560219"/>
            <a:ext cx="271462" cy="45719"/>
          </a:xfrm>
          <a:prstGeom prst="flowChartProcess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1F8E43A3-DE6F-48D1-93CC-DD4ACA9FEC7C}"/>
              </a:ext>
            </a:extLst>
          </p:cNvPr>
          <p:cNvSpPr/>
          <p:nvPr/>
        </p:nvSpPr>
        <p:spPr>
          <a:xfrm>
            <a:off x="1788319" y="5688217"/>
            <a:ext cx="411956" cy="45719"/>
          </a:xfrm>
          <a:prstGeom prst="flowChartProcess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Date Placeholder 11">
            <a:extLst>
              <a:ext uri="{FF2B5EF4-FFF2-40B4-BE49-F238E27FC236}">
                <a16:creationId xmlns:a16="http://schemas.microsoft.com/office/drawing/2014/main" id="{E13FB306-C8A3-484B-CFEF-5DDB2087D223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248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180C4FD-94AE-99A5-EA55-58FDA68AB3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71"/>
          <a:stretch/>
        </p:blipFill>
        <p:spPr>
          <a:xfrm>
            <a:off x="448055" y="1514514"/>
            <a:ext cx="10253283" cy="489042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3</a:t>
              </a:r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Admin - </a:t>
            </a:r>
            <a:r>
              <a:rPr lang="en-US" dirty="0" err="1"/>
              <a:t>Senarai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/ </a:t>
            </a:r>
            <a:r>
              <a:rPr lang="en-US" dirty="0" err="1"/>
              <a:t>Kemaskini</a:t>
            </a:r>
            <a:endParaRPr lang="en-US" dirty="0"/>
          </a:p>
        </p:txBody>
      </p:sp>
      <p:sp>
        <p:nvSpPr>
          <p:cNvPr id="17" name="Date Placeholder 11">
            <a:extLst>
              <a:ext uri="{FF2B5EF4-FFF2-40B4-BE49-F238E27FC236}">
                <a16:creationId xmlns:a16="http://schemas.microsoft.com/office/drawing/2014/main" id="{BB13FD5D-715F-EE14-2E51-207A3F2F3C5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994DF56-94D8-7BBC-FD33-1E43D4ED4BCD}"/>
              </a:ext>
            </a:extLst>
          </p:cNvPr>
          <p:cNvCxnSpPr>
            <a:cxnSpLocks/>
            <a:stCxn id="31" idx="3"/>
            <a:endCxn id="23" idx="1"/>
          </p:cNvCxnSpPr>
          <p:nvPr/>
        </p:nvCxnSpPr>
        <p:spPr>
          <a:xfrm>
            <a:off x="9284476" y="1345822"/>
            <a:ext cx="480831" cy="161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4BDA3966-C7BB-4E56-705F-C89D00234113}"/>
              </a:ext>
            </a:extLst>
          </p:cNvPr>
          <p:cNvSpPr/>
          <p:nvPr/>
        </p:nvSpPr>
        <p:spPr>
          <a:xfrm>
            <a:off x="9588700" y="1461677"/>
            <a:ext cx="1205948" cy="3090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FE76AF6-B8F9-670C-0347-5001B3E91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3" y="702795"/>
            <a:ext cx="1991003" cy="1286054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D879024-620A-7CE7-65B9-B1B6AB74F46A}"/>
              </a:ext>
            </a:extLst>
          </p:cNvPr>
          <p:cNvSpPr/>
          <p:nvPr/>
        </p:nvSpPr>
        <p:spPr>
          <a:xfrm>
            <a:off x="592702" y="2410864"/>
            <a:ext cx="10910183" cy="4281038"/>
          </a:xfrm>
          <a:prstGeom prst="rect">
            <a:avLst/>
          </a:prstGeom>
          <a:solidFill>
            <a:srgbClr val="FFFFFF">
              <a:alpha val="54118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DC05BB-F4A9-E7FF-9B52-2C259CF0A6EF}"/>
              </a:ext>
            </a:extLst>
          </p:cNvPr>
          <p:cNvSpPr txBox="1"/>
          <p:nvPr/>
        </p:nvSpPr>
        <p:spPr>
          <a:xfrm>
            <a:off x="689115" y="2504661"/>
            <a:ext cx="887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u="sng" dirty="0"/>
              <a:t>Menu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1EB3C7D-04BA-F366-0AA8-7BF53CBE5D6D}"/>
              </a:ext>
            </a:extLst>
          </p:cNvPr>
          <p:cNvSpPr txBox="1"/>
          <p:nvPr/>
        </p:nvSpPr>
        <p:spPr>
          <a:xfrm>
            <a:off x="3516660" y="2837274"/>
            <a:ext cx="7977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tambah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r>
              <a:rPr lang="en-MY" sz="1600" dirty="0"/>
              <a:t> di </a:t>
            </a:r>
            <a:r>
              <a:rPr lang="en-MY" sz="1600" dirty="0" err="1"/>
              <a:t>dalam</a:t>
            </a:r>
            <a:r>
              <a:rPr lang="en-MY" sz="1600" dirty="0"/>
              <a:t> </a:t>
            </a:r>
            <a:r>
              <a:rPr lang="en-MY" sz="1600" dirty="0" err="1"/>
              <a:t>sistem</a:t>
            </a:r>
            <a:r>
              <a:rPr lang="en-MY" sz="1600" dirty="0"/>
              <a:t> </a:t>
            </a:r>
            <a:r>
              <a:rPr lang="en-MY" sz="1600" dirty="0" err="1"/>
              <a:t>sekiranya</a:t>
            </a:r>
            <a:r>
              <a:rPr lang="en-MY" sz="1600" dirty="0"/>
              <a:t> </a:t>
            </a:r>
            <a:r>
              <a:rPr lang="en-MY" sz="1600" dirty="0" err="1"/>
              <a:t>nama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r>
              <a:rPr lang="en-MY" sz="1600" dirty="0"/>
              <a:t> </a:t>
            </a:r>
            <a:r>
              <a:rPr lang="en-MY" sz="1600" dirty="0" err="1"/>
              <a:t>tiada</a:t>
            </a:r>
            <a:r>
              <a:rPr lang="en-MY" sz="1600" dirty="0"/>
              <a:t> </a:t>
            </a:r>
            <a:r>
              <a:rPr lang="en-MY" sz="1600" dirty="0" err="1"/>
              <a:t>dalam</a:t>
            </a:r>
            <a:r>
              <a:rPr lang="en-MY" sz="1600" dirty="0"/>
              <a:t> </a:t>
            </a:r>
            <a:r>
              <a:rPr lang="en-MY" sz="1600" dirty="0" err="1"/>
              <a:t>senarai</a:t>
            </a:r>
            <a:r>
              <a:rPr lang="en-MY" sz="1600" dirty="0"/>
              <a:t> </a:t>
            </a:r>
            <a:r>
              <a:rPr lang="en-MY" sz="1600" dirty="0" err="1"/>
              <a:t>sedia</a:t>
            </a:r>
            <a:r>
              <a:rPr lang="en-MY" sz="1600" dirty="0"/>
              <a:t> </a:t>
            </a:r>
            <a:r>
              <a:rPr lang="en-MY" sz="1600" dirty="0" err="1"/>
              <a:t>ada</a:t>
            </a:r>
            <a:endParaRPr lang="en-MY" sz="16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F4487EC-AABF-2B37-B9B3-2BF5D7CF7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216" y="3309638"/>
            <a:ext cx="544594" cy="60743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5103BB4-EA31-C604-E297-F920E3D3FF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538" y="4006489"/>
            <a:ext cx="544594" cy="60994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927BEAB-B7A0-62CC-8D16-EB0B4F4212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401" y="4717139"/>
            <a:ext cx="586231" cy="6350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A2883DE-D912-3118-4A8D-A6F2A93FB0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175" y="6083054"/>
            <a:ext cx="1936740" cy="47974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574759E-CB3C-C510-5FAF-640AD3BD96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604" y="5524852"/>
            <a:ext cx="1936741" cy="46748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E86176A-BC3D-7ECE-DBF2-27E9F5FA34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7216" y="2869377"/>
            <a:ext cx="2444797" cy="339556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7574A1B-6DA5-6609-4538-9B7E1C3B6A37}"/>
              </a:ext>
            </a:extLst>
          </p:cNvPr>
          <p:cNvSpPr txBox="1"/>
          <p:nvPr/>
        </p:nvSpPr>
        <p:spPr>
          <a:xfrm>
            <a:off x="3516660" y="3485120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papar</a:t>
            </a:r>
            <a:r>
              <a:rPr lang="en-MY" sz="1600" dirty="0"/>
              <a:t> </a:t>
            </a:r>
            <a:r>
              <a:rPr lang="en-MY" sz="1600" dirty="0" err="1"/>
              <a:t>maklumat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endParaRPr lang="en-MY" sz="16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9711D01-006D-2385-8A8F-B6BC4D2019BF}"/>
              </a:ext>
            </a:extLst>
          </p:cNvPr>
          <p:cNvSpPr txBox="1"/>
          <p:nvPr/>
        </p:nvSpPr>
        <p:spPr>
          <a:xfrm>
            <a:off x="3516660" y="4121776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kemaskini</a:t>
            </a:r>
            <a:r>
              <a:rPr lang="en-MY" sz="1600" dirty="0"/>
              <a:t> </a:t>
            </a:r>
            <a:r>
              <a:rPr lang="en-MY" sz="1600" dirty="0" err="1"/>
              <a:t>maklumat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endParaRPr lang="en-MY" sz="16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8C690A-6BC3-6E57-FC0D-48E0BCF8FD63}"/>
              </a:ext>
            </a:extLst>
          </p:cNvPr>
          <p:cNvSpPr txBox="1"/>
          <p:nvPr/>
        </p:nvSpPr>
        <p:spPr>
          <a:xfrm>
            <a:off x="3481417" y="4876612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nyahaktifkan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r>
              <a:rPr lang="en-MY" sz="1600" dirty="0"/>
              <a:t> di </a:t>
            </a:r>
            <a:r>
              <a:rPr lang="en-MY" sz="1600" dirty="0" err="1"/>
              <a:t>dalam</a:t>
            </a:r>
            <a:endParaRPr lang="en-MY" sz="1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91A7725-E9CD-AFA3-782A-2B6CD5241178}"/>
              </a:ext>
            </a:extLst>
          </p:cNvPr>
          <p:cNvSpPr txBox="1"/>
          <p:nvPr/>
        </p:nvSpPr>
        <p:spPr>
          <a:xfrm>
            <a:off x="3481417" y="5589319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</a:t>
            </a:r>
            <a:r>
              <a:rPr lang="en-MY" sz="1600" dirty="0" err="1"/>
              <a:t>serah</a:t>
            </a:r>
            <a:r>
              <a:rPr lang="en-MY" sz="1600" dirty="0"/>
              <a:t> </a:t>
            </a:r>
            <a:r>
              <a:rPr lang="en-MY" sz="1600" dirty="0" err="1"/>
              <a:t>semula</a:t>
            </a:r>
            <a:r>
              <a:rPr lang="en-MY" sz="1600" dirty="0"/>
              <a:t> tender </a:t>
            </a:r>
            <a:r>
              <a:rPr lang="en-MY" sz="1600" dirty="0" err="1"/>
              <a:t>tersebut</a:t>
            </a:r>
            <a:r>
              <a:rPr lang="en-MY" sz="1600" dirty="0"/>
              <a:t> </a:t>
            </a:r>
            <a:r>
              <a:rPr lang="en-MY" sz="1600" dirty="0" err="1"/>
              <a:t>kepada</a:t>
            </a:r>
            <a:r>
              <a:rPr lang="en-MY" sz="1600" dirty="0"/>
              <a:t> </a:t>
            </a:r>
            <a:r>
              <a:rPr lang="en-MY" sz="1600" dirty="0" err="1"/>
              <a:t>Pegawai</a:t>
            </a:r>
            <a:r>
              <a:rPr lang="en-MY" sz="1600" dirty="0"/>
              <a:t> </a:t>
            </a:r>
            <a:r>
              <a:rPr lang="en-MY" sz="1600" dirty="0" err="1"/>
              <a:t>Meja</a:t>
            </a:r>
            <a:r>
              <a:rPr lang="en-MY" sz="1600" dirty="0"/>
              <a:t> </a:t>
            </a:r>
            <a:r>
              <a:rPr lang="en-MY" sz="1600" dirty="0" err="1"/>
              <a:t>terkini</a:t>
            </a:r>
            <a:r>
              <a:rPr lang="en-MY" sz="1600" dirty="0"/>
              <a:t>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5AC822-B27A-B6BD-D762-77C36AA8883D}"/>
              </a:ext>
            </a:extLst>
          </p:cNvPr>
          <p:cNvSpPr txBox="1"/>
          <p:nvPr/>
        </p:nvSpPr>
        <p:spPr>
          <a:xfrm>
            <a:off x="3481417" y="6082450"/>
            <a:ext cx="7977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MY" sz="1600" dirty="0" err="1"/>
              <a:t>Berfungsi</a:t>
            </a:r>
            <a:r>
              <a:rPr lang="en-MY" sz="1600" dirty="0"/>
              <a:t> </a:t>
            </a:r>
            <a:r>
              <a:rPr lang="en-MY" sz="1600" dirty="0" err="1"/>
              <a:t>untuk</a:t>
            </a:r>
            <a:r>
              <a:rPr lang="en-MY" sz="1600" dirty="0"/>
              <a:t> “Reset” Kembali </a:t>
            </a:r>
            <a:r>
              <a:rPr lang="en-MY" sz="1600" dirty="0" err="1"/>
              <a:t>katalaluan</a:t>
            </a:r>
            <a:r>
              <a:rPr lang="en-MY" sz="1600" dirty="0"/>
              <a:t> </a:t>
            </a:r>
            <a:r>
              <a:rPr lang="en-MY" sz="1600" dirty="0" err="1"/>
              <a:t>pengguna</a:t>
            </a:r>
            <a:r>
              <a:rPr lang="en-MY" sz="1600" dirty="0"/>
              <a:t>.</a:t>
            </a:r>
          </a:p>
        </p:txBody>
      </p:sp>
      <p:sp>
        <p:nvSpPr>
          <p:cNvPr id="58" name="Speech Bubble: Rectangle with Corners Rounded 57">
            <a:extLst>
              <a:ext uri="{FF2B5EF4-FFF2-40B4-BE49-F238E27FC236}">
                <a16:creationId xmlns:a16="http://schemas.microsoft.com/office/drawing/2014/main" id="{460BBF0C-282C-FC7D-1BC3-F09BBA2BA003}"/>
              </a:ext>
            </a:extLst>
          </p:cNvPr>
          <p:cNvSpPr/>
          <p:nvPr/>
        </p:nvSpPr>
        <p:spPr>
          <a:xfrm>
            <a:off x="1284204" y="1543849"/>
            <a:ext cx="5528438" cy="521407"/>
          </a:xfrm>
          <a:prstGeom prst="wedgeRoundRectCallout">
            <a:avLst>
              <a:gd name="adj1" fmla="val 60344"/>
              <a:gd name="adj2" fmla="val 183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mempunyai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lebih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daripada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satu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semula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sedia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673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4.0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Admin - </a:t>
            </a:r>
            <a:r>
              <a:rPr lang="en-US" dirty="0" err="1"/>
              <a:t>Senarai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/ </a:t>
            </a:r>
            <a:r>
              <a:rPr lang="en-US" dirty="0" err="1"/>
              <a:t>Tambah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/Daftar </a:t>
            </a:r>
            <a:r>
              <a:rPr lang="en-US" dirty="0" err="1"/>
              <a:t>Pegawai</a:t>
            </a:r>
            <a:endParaRPr lang="en-US" dirty="0"/>
          </a:p>
        </p:txBody>
      </p:sp>
      <p:sp>
        <p:nvSpPr>
          <p:cNvPr id="17" name="Date Placeholder 11">
            <a:extLst>
              <a:ext uri="{FF2B5EF4-FFF2-40B4-BE49-F238E27FC236}">
                <a16:creationId xmlns:a16="http://schemas.microsoft.com/office/drawing/2014/main" id="{BB13FD5D-715F-EE14-2E51-207A3F2F3C5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956136A-7BEC-AF7C-7E1D-81A7E2DF65AE}"/>
              </a:ext>
            </a:extLst>
          </p:cNvPr>
          <p:cNvSpPr/>
          <p:nvPr/>
        </p:nvSpPr>
        <p:spPr>
          <a:xfrm>
            <a:off x="2306986" y="3305194"/>
            <a:ext cx="5528438" cy="521407"/>
          </a:xfrm>
          <a:prstGeom prst="wedgeRoundRectCallout">
            <a:avLst>
              <a:gd name="adj1" fmla="val 60344"/>
              <a:gd name="adj2" fmla="val 183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mempunyai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lebih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daripada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satu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semula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sedia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97D4A7-98C0-CFB3-4FDC-E845000DCF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71"/>
          <a:stretch/>
        </p:blipFill>
        <p:spPr>
          <a:xfrm>
            <a:off x="448055" y="1514514"/>
            <a:ext cx="10253283" cy="48904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6E7C2F-F3C0-9363-6B29-1C272DAB2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7022" y="2734471"/>
            <a:ext cx="9251335" cy="406637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9C275488-8809-5E0D-31EA-9E091811D440}"/>
              </a:ext>
            </a:extLst>
          </p:cNvPr>
          <p:cNvCxnSpPr>
            <a:stCxn id="12" idx="6"/>
            <a:endCxn id="3" idx="0"/>
          </p:cNvCxnSpPr>
          <p:nvPr/>
        </p:nvCxnSpPr>
        <p:spPr>
          <a:xfrm>
            <a:off x="3091934" y="2448976"/>
            <a:ext cx="4150756" cy="28549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676D1734-3F9E-4D20-89F3-CF77BDFCBC82}"/>
              </a:ext>
            </a:extLst>
          </p:cNvPr>
          <p:cNvSpPr/>
          <p:nvPr/>
        </p:nvSpPr>
        <p:spPr>
          <a:xfrm>
            <a:off x="9193635" y="2288357"/>
            <a:ext cx="2057400" cy="600751"/>
          </a:xfrm>
          <a:prstGeom prst="wedgeRoundRectCallout">
            <a:avLst>
              <a:gd name="adj1" fmla="val -50767"/>
              <a:gd name="adj2" fmla="val 8104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Isikan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maklumat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DF9AE49C-3101-50CB-E856-AA1B318A4F9A}"/>
              </a:ext>
            </a:extLst>
          </p:cNvPr>
          <p:cNvSpPr/>
          <p:nvPr/>
        </p:nvSpPr>
        <p:spPr>
          <a:xfrm>
            <a:off x="9726444" y="3305194"/>
            <a:ext cx="2057400" cy="1042338"/>
          </a:xfrm>
          <a:prstGeom prst="wedgeRoundRectCallout">
            <a:avLst>
              <a:gd name="adj1" fmla="val -104933"/>
              <a:gd name="adj2" fmla="val 5586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di JKR Negeri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JKR Negeri yang </a:t>
            </a:r>
            <a:r>
              <a:rPr lang="en-US" sz="1200" dirty="0" err="1">
                <a:solidFill>
                  <a:sysClr val="windowText" lastClr="000000"/>
                </a:solidFill>
              </a:rPr>
              <a:t>berkenaan</a:t>
            </a:r>
            <a:r>
              <a:rPr lang="en-US" sz="1200" dirty="0">
                <a:solidFill>
                  <a:sysClr val="windowText" lastClr="000000"/>
                </a:solidFill>
              </a:rPr>
              <a:t>.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JKR Ibu </a:t>
            </a:r>
            <a:r>
              <a:rPr lang="en-US" sz="1200" dirty="0" err="1">
                <a:solidFill>
                  <a:sysClr val="windowText" lastClr="000000"/>
                </a:solidFill>
              </a:rPr>
              <a:t>Pejabat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JKR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9E6D9598-221B-B6E9-58DF-BE2C41121165}"/>
              </a:ext>
            </a:extLst>
          </p:cNvPr>
          <p:cNvSpPr/>
          <p:nvPr/>
        </p:nvSpPr>
        <p:spPr>
          <a:xfrm>
            <a:off x="5131281" y="3668933"/>
            <a:ext cx="2057400" cy="1216200"/>
          </a:xfrm>
          <a:prstGeom prst="wedgeRoundRectCallout">
            <a:avLst>
              <a:gd name="adj1" fmla="val -104933"/>
              <a:gd name="adj2" fmla="val 5586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di JKR Negeri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Cawangan Negeri.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JKR Ibu </a:t>
            </a:r>
            <a:r>
              <a:rPr lang="en-US" sz="1200" dirty="0" err="1">
                <a:solidFill>
                  <a:sysClr val="windowText" lastClr="000000"/>
                </a:solidFill>
              </a:rPr>
              <a:t>Pejabat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Cawangan yang </a:t>
            </a:r>
            <a:r>
              <a:rPr lang="en-US" sz="1200" dirty="0" err="1">
                <a:solidFill>
                  <a:sysClr val="windowText" lastClr="000000"/>
                </a:solidFill>
              </a:rPr>
              <a:t>berkenaan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7E47D90-0963-526B-6260-0E71C96BAE28}"/>
              </a:ext>
            </a:extLst>
          </p:cNvPr>
          <p:cNvSpPr/>
          <p:nvPr/>
        </p:nvSpPr>
        <p:spPr>
          <a:xfrm>
            <a:off x="5786438" y="5475358"/>
            <a:ext cx="2886075" cy="88996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Sila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pilih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dengan</a:t>
            </a:r>
            <a:r>
              <a:rPr lang="en-US" sz="1400" dirty="0">
                <a:solidFill>
                  <a:sysClr val="windowText" lastClr="000000"/>
                </a:solidFill>
              </a:rPr>
              <a:t> (/) pada </a:t>
            </a:r>
            <a:r>
              <a:rPr lang="en-US" sz="1400" dirty="0" err="1">
                <a:solidFill>
                  <a:sysClr val="windowText" lastClr="000000"/>
                </a:solidFill>
              </a:rPr>
              <a:t>kotak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pilih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 dan (/) pada </a:t>
            </a:r>
            <a:r>
              <a:rPr lang="en-US" sz="1400" dirty="0" err="1">
                <a:solidFill>
                  <a:sysClr val="windowText" lastClr="000000"/>
                </a:solidFill>
              </a:rPr>
              <a:t>kotak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Aktif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5EDF024-2E76-7DB6-85B8-AA8F727ED0A1}"/>
              </a:ext>
            </a:extLst>
          </p:cNvPr>
          <p:cNvCxnSpPr>
            <a:cxnSpLocks/>
            <a:stCxn id="25" idx="1"/>
            <a:endCxn id="30" idx="3"/>
          </p:cNvCxnSpPr>
          <p:nvPr/>
        </p:nvCxnSpPr>
        <p:spPr>
          <a:xfrm flipH="1">
            <a:off x="3288639" y="5920342"/>
            <a:ext cx="2497799" cy="17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2B48D3E-2DCA-CF36-A04D-1CACB9E3B467}"/>
              </a:ext>
            </a:extLst>
          </p:cNvPr>
          <p:cNvCxnSpPr/>
          <p:nvPr/>
        </p:nvCxnSpPr>
        <p:spPr>
          <a:xfrm>
            <a:off x="8672513" y="5934193"/>
            <a:ext cx="15573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0316BFA-FCB5-D442-ABC8-048DF1169EB7}"/>
              </a:ext>
            </a:extLst>
          </p:cNvPr>
          <p:cNvSpPr/>
          <p:nvPr/>
        </p:nvSpPr>
        <p:spPr>
          <a:xfrm>
            <a:off x="2980148" y="5712303"/>
            <a:ext cx="308491" cy="4501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A996DCD-EEA7-5144-81AA-70E99454667E}"/>
              </a:ext>
            </a:extLst>
          </p:cNvPr>
          <p:cNvSpPr/>
          <p:nvPr/>
        </p:nvSpPr>
        <p:spPr>
          <a:xfrm>
            <a:off x="10233909" y="5719646"/>
            <a:ext cx="308491" cy="4501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005232-DD4E-3B0B-60E3-D60DA7B4B0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528" y="2128065"/>
            <a:ext cx="1516697" cy="130093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BC12468-23A2-CEBC-78DE-CA4BE182A127}"/>
              </a:ext>
            </a:extLst>
          </p:cNvPr>
          <p:cNvSpPr/>
          <p:nvPr/>
        </p:nvSpPr>
        <p:spPr>
          <a:xfrm>
            <a:off x="1884926" y="2339672"/>
            <a:ext cx="1207008" cy="218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218D6019-C944-1068-69E6-7C3D97BFDAB5}"/>
              </a:ext>
            </a:extLst>
          </p:cNvPr>
          <p:cNvCxnSpPr>
            <a:stCxn id="13" idx="4"/>
            <a:endCxn id="3" idx="1"/>
          </p:cNvCxnSpPr>
          <p:nvPr/>
        </p:nvCxnSpPr>
        <p:spPr>
          <a:xfrm rot="16200000" flipH="1">
            <a:off x="849810" y="3000447"/>
            <a:ext cx="1923885" cy="161054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FF62D1D6-D4C7-C98F-DD99-1AAFBD33DFF3}"/>
              </a:ext>
            </a:extLst>
          </p:cNvPr>
          <p:cNvSpPr/>
          <p:nvPr/>
        </p:nvSpPr>
        <p:spPr>
          <a:xfrm>
            <a:off x="402978" y="2625167"/>
            <a:ext cx="1207008" cy="218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51613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3</a:t>
              </a:r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Admin - </a:t>
            </a:r>
            <a:r>
              <a:rPr lang="en-US" dirty="0" err="1"/>
              <a:t>Senarai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/ </a:t>
            </a:r>
            <a:r>
              <a:rPr lang="en-US" dirty="0" err="1"/>
              <a:t>Kemaskini</a:t>
            </a:r>
            <a:endParaRPr lang="en-US" dirty="0"/>
          </a:p>
        </p:txBody>
      </p:sp>
      <p:sp>
        <p:nvSpPr>
          <p:cNvPr id="17" name="Date Placeholder 11">
            <a:extLst>
              <a:ext uri="{FF2B5EF4-FFF2-40B4-BE49-F238E27FC236}">
                <a16:creationId xmlns:a16="http://schemas.microsoft.com/office/drawing/2014/main" id="{BB13FD5D-715F-EE14-2E51-207A3F2F3C5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8EC4E1-B140-9FE2-A96F-05A2836C6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70" y="1514514"/>
            <a:ext cx="544594" cy="6099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7E906D-77CF-2CF1-5EE9-765D58F4A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919" y="1452256"/>
            <a:ext cx="9215438" cy="4948519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76C45FD0-D047-6382-33AB-7B8216672F2A}"/>
              </a:ext>
            </a:extLst>
          </p:cNvPr>
          <p:cNvSpPr/>
          <p:nvPr/>
        </p:nvSpPr>
        <p:spPr>
          <a:xfrm>
            <a:off x="9539081" y="2213420"/>
            <a:ext cx="2057400" cy="600751"/>
          </a:xfrm>
          <a:prstGeom prst="wedgeRoundRectCallout">
            <a:avLst>
              <a:gd name="adj1" fmla="val -50767"/>
              <a:gd name="adj2" fmla="val 8104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maklumat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sedia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C09E585D-1D13-07C3-BB04-9958BEB0EC39}"/>
              </a:ext>
            </a:extLst>
          </p:cNvPr>
          <p:cNvSpPr/>
          <p:nvPr/>
        </p:nvSpPr>
        <p:spPr>
          <a:xfrm>
            <a:off x="9405731" y="3443079"/>
            <a:ext cx="2057400" cy="600751"/>
          </a:xfrm>
          <a:prstGeom prst="wedgeRoundRectCallout">
            <a:avLst>
              <a:gd name="adj1" fmla="val 13122"/>
              <a:gd name="adj2" fmla="val 107205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tambah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tambah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C2FD0837-2FA3-5570-D1BA-300D4E6AD6A8}"/>
              </a:ext>
            </a:extLst>
          </p:cNvPr>
          <p:cNvSpPr/>
          <p:nvPr/>
        </p:nvSpPr>
        <p:spPr>
          <a:xfrm>
            <a:off x="8377031" y="5633817"/>
            <a:ext cx="2057400" cy="600751"/>
          </a:xfrm>
          <a:prstGeom prst="wedgeRoundRectCallout">
            <a:avLst>
              <a:gd name="adj1" fmla="val 43678"/>
              <a:gd name="adj2" fmla="val -75922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butang</a:t>
            </a:r>
            <a:r>
              <a:rPr lang="en-US" sz="1200" dirty="0">
                <a:solidFill>
                  <a:sysClr val="windowText" lastClr="000000"/>
                </a:solidFill>
              </a:rPr>
              <a:t> “dustbin”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buang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286CB5-77A2-3602-BA55-84434A4BB344}"/>
              </a:ext>
            </a:extLst>
          </p:cNvPr>
          <p:cNvSpPr/>
          <p:nvPr/>
        </p:nvSpPr>
        <p:spPr>
          <a:xfrm>
            <a:off x="424670" y="2215172"/>
            <a:ext cx="2118505" cy="88996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butang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hijau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untuk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maklumat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047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182B33F-6C40-BF50-B8A1-08C8FA900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755" y="1482784"/>
            <a:ext cx="9288602" cy="495987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3</a:t>
              </a:r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Admin - </a:t>
            </a:r>
            <a:r>
              <a:rPr lang="en-US" dirty="0" err="1"/>
              <a:t>Senarai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/ “Assign To Tender”</a:t>
            </a:r>
          </a:p>
        </p:txBody>
      </p:sp>
      <p:sp>
        <p:nvSpPr>
          <p:cNvPr id="17" name="Date Placeholder 11">
            <a:extLst>
              <a:ext uri="{FF2B5EF4-FFF2-40B4-BE49-F238E27FC236}">
                <a16:creationId xmlns:a16="http://schemas.microsoft.com/office/drawing/2014/main" id="{BB13FD5D-715F-EE14-2E51-207A3F2F3C5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A286CB5-77A2-3602-BA55-84434A4BB344}"/>
              </a:ext>
            </a:extLst>
          </p:cNvPr>
          <p:cNvSpPr/>
          <p:nvPr/>
        </p:nvSpPr>
        <p:spPr>
          <a:xfrm>
            <a:off x="424670" y="2215172"/>
            <a:ext cx="2118505" cy="88996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butang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biru</a:t>
            </a:r>
            <a:r>
              <a:rPr lang="en-US" sz="1400" dirty="0">
                <a:solidFill>
                  <a:sysClr val="windowText" lastClr="000000"/>
                </a:solidFill>
              </a:rPr>
              <a:t> “Assign To Tender” </a:t>
            </a:r>
            <a:r>
              <a:rPr lang="en-US" sz="1400" dirty="0" err="1">
                <a:solidFill>
                  <a:sysClr val="windowText" lastClr="000000"/>
                </a:solidFill>
              </a:rPr>
              <a:t>bagi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serahan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semula</a:t>
            </a:r>
            <a:r>
              <a:rPr lang="en-US" sz="1400" dirty="0">
                <a:solidFill>
                  <a:sysClr val="windowText" lastClr="000000"/>
                </a:solidFill>
              </a:rPr>
              <a:t> tender </a:t>
            </a:r>
            <a:r>
              <a:rPr lang="en-US" sz="1400" dirty="0" err="1">
                <a:solidFill>
                  <a:sysClr val="windowText" lastClr="000000"/>
                </a:solidFill>
              </a:rPr>
              <a:t>kepada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baru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692C1D5-97FE-A4B0-B365-C2F4827D67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670" y="1629325"/>
            <a:ext cx="1936741" cy="467489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76C45FD0-D047-6382-33AB-7B8216672F2A}"/>
              </a:ext>
            </a:extLst>
          </p:cNvPr>
          <p:cNvSpPr/>
          <p:nvPr/>
        </p:nvSpPr>
        <p:spPr>
          <a:xfrm>
            <a:off x="1797346" y="3344843"/>
            <a:ext cx="2057400" cy="600751"/>
          </a:xfrm>
          <a:prstGeom prst="wedgeRoundRectCallout">
            <a:avLst>
              <a:gd name="adj1" fmla="val 63122"/>
              <a:gd name="adj2" fmla="val -7354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(/) pada </a:t>
            </a:r>
            <a:r>
              <a:rPr lang="en-US" sz="1200" dirty="0" err="1">
                <a:solidFill>
                  <a:sysClr val="windowText" lastClr="000000"/>
                </a:solidFill>
              </a:rPr>
              <a:t>kotak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2A11967-A70D-A0FD-D806-99BCA45DAA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2776" y="5955798"/>
            <a:ext cx="1495634" cy="381053"/>
          </a:xfrm>
          <a:prstGeom prst="rect">
            <a:avLst/>
          </a:prstGeom>
        </p:spPr>
      </p:pic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A83F56FF-A9F6-A87E-6CF3-E19DD0A1B701}"/>
              </a:ext>
            </a:extLst>
          </p:cNvPr>
          <p:cNvSpPr/>
          <p:nvPr/>
        </p:nvSpPr>
        <p:spPr>
          <a:xfrm>
            <a:off x="7224056" y="1611843"/>
            <a:ext cx="2057400" cy="600751"/>
          </a:xfrm>
          <a:prstGeom prst="wedgeRoundRectCallout">
            <a:avLst>
              <a:gd name="adj1" fmla="val -79239"/>
              <a:gd name="adj2" fmla="val 130987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Mulakan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dengan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carian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nama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projek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9401A154-AE93-EA39-CE4A-55AA80F27FB5}"/>
              </a:ext>
            </a:extLst>
          </p:cNvPr>
          <p:cNvSpPr/>
          <p:nvPr/>
        </p:nvSpPr>
        <p:spPr>
          <a:xfrm>
            <a:off x="9612245" y="5122972"/>
            <a:ext cx="2057400" cy="600751"/>
          </a:xfrm>
          <a:prstGeom prst="wedgeRoundRectCallout">
            <a:avLst>
              <a:gd name="adj1" fmla="val 31178"/>
              <a:gd name="adj2" fmla="val 8580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butang</a:t>
            </a:r>
            <a:r>
              <a:rPr lang="en-US" sz="1200" dirty="0">
                <a:solidFill>
                  <a:sysClr val="windowText" lastClr="000000"/>
                </a:solidFill>
              </a:rPr>
              <a:t> assign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serahan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semula</a:t>
            </a:r>
            <a:r>
              <a:rPr lang="en-US" sz="1200" dirty="0">
                <a:solidFill>
                  <a:sysClr val="windowText" lastClr="000000"/>
                </a:solidFill>
              </a:rPr>
              <a:t> tender.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272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EBB657B-7E8D-4042-9108-539016A9CB03}"/>
              </a:ext>
            </a:extLst>
          </p:cNvPr>
          <p:cNvGrpSpPr/>
          <p:nvPr/>
        </p:nvGrpSpPr>
        <p:grpSpPr>
          <a:xfrm>
            <a:off x="448056" y="913813"/>
            <a:ext cx="521208" cy="499996"/>
            <a:chOff x="448056" y="919921"/>
            <a:chExt cx="761764" cy="7307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8B302B-39B1-4372-AA7E-47C33C1230DA}"/>
                </a:ext>
              </a:extLst>
            </p:cNvPr>
            <p:cNvSpPr/>
            <p:nvPr/>
          </p:nvSpPr>
          <p:spPr>
            <a:xfrm>
              <a:off x="448056" y="919921"/>
              <a:ext cx="761764" cy="730762"/>
            </a:xfrm>
            <a:prstGeom prst="rect">
              <a:avLst/>
            </a:prstGeom>
            <a:solidFill>
              <a:srgbClr val="FFD9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79BCE8-8AE5-4031-9FA4-13F192A129D6}"/>
                </a:ext>
              </a:extLst>
            </p:cNvPr>
            <p:cNvSpPr/>
            <p:nvPr/>
          </p:nvSpPr>
          <p:spPr>
            <a:xfrm>
              <a:off x="501876" y="1052501"/>
              <a:ext cx="654123" cy="49480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4.0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" y="474694"/>
            <a:ext cx="5465064" cy="45719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8709660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Admin – </a:t>
            </a:r>
            <a:r>
              <a:rPr lang="en-US" dirty="0" err="1"/>
              <a:t>Pendaftaran</a:t>
            </a:r>
            <a:r>
              <a:rPr lang="en-US" dirty="0"/>
              <a:t> </a:t>
            </a:r>
            <a:r>
              <a:rPr lang="en-US" dirty="0" err="1"/>
              <a:t>Pembuka</a:t>
            </a:r>
            <a:r>
              <a:rPr lang="en-US" dirty="0"/>
              <a:t> Tender</a:t>
            </a:r>
          </a:p>
        </p:txBody>
      </p:sp>
      <p:sp>
        <p:nvSpPr>
          <p:cNvPr id="17" name="Date Placeholder 11">
            <a:extLst>
              <a:ext uri="{FF2B5EF4-FFF2-40B4-BE49-F238E27FC236}">
                <a16:creationId xmlns:a16="http://schemas.microsoft.com/office/drawing/2014/main" id="{BB13FD5D-715F-EE14-2E51-207A3F2F3C55}"/>
              </a:ext>
            </a:extLst>
          </p:cNvPr>
          <p:cNvSpPr txBox="1">
            <a:spLocks/>
          </p:cNvSpPr>
          <p:nvPr/>
        </p:nvSpPr>
        <p:spPr>
          <a:xfrm>
            <a:off x="1809957" y="6530320"/>
            <a:ext cx="10058400" cy="1615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©BDI, CKUB | BTM, CDPK | Email: 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support.jet@jkr.gov.my</a:t>
            </a:r>
            <a:r>
              <a:rPr lang="en-MY" sz="1050">
                <a:solidFill>
                  <a:schemeClr val="bg1">
                    <a:lumMod val="75000"/>
                  </a:schemeClr>
                </a:solidFill>
              </a:rPr>
              <a:t> | </a:t>
            </a:r>
            <a:fld id="{B3A445D0-64CA-40C6-BF25-2606929C2FD5}" type="datetime1">
              <a:rPr lang="en-US" sz="1050" smtClean="0">
                <a:solidFill>
                  <a:schemeClr val="bg1">
                    <a:lumMod val="75000"/>
                  </a:schemeClr>
                </a:solidFill>
              </a:rPr>
              <a:pPr algn="r"/>
              <a:t>12/8/2022</a:t>
            </a:fld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A956136A-7BEC-AF7C-7E1D-81A7E2DF65AE}"/>
              </a:ext>
            </a:extLst>
          </p:cNvPr>
          <p:cNvSpPr/>
          <p:nvPr/>
        </p:nvSpPr>
        <p:spPr>
          <a:xfrm>
            <a:off x="2306986" y="3305194"/>
            <a:ext cx="5528438" cy="521407"/>
          </a:xfrm>
          <a:prstGeom prst="wedgeRoundRectCallout">
            <a:avLst>
              <a:gd name="adj1" fmla="val 60344"/>
              <a:gd name="adj2" fmla="val 183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mempunyai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lebih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daripada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satu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klik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tukar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untuk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kemaskini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semula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katalaluan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sedia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97D4A7-98C0-CFB3-4FDC-E845000DCF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71"/>
          <a:stretch/>
        </p:blipFill>
        <p:spPr>
          <a:xfrm>
            <a:off x="448055" y="1514514"/>
            <a:ext cx="10253283" cy="48904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6E7C2F-F3C0-9363-6B29-1C272DAB2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7022" y="2734471"/>
            <a:ext cx="9251335" cy="406637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9C275488-8809-5E0D-31EA-9E091811D440}"/>
              </a:ext>
            </a:extLst>
          </p:cNvPr>
          <p:cNvCxnSpPr>
            <a:stCxn id="12" idx="6"/>
            <a:endCxn id="3" idx="0"/>
          </p:cNvCxnSpPr>
          <p:nvPr/>
        </p:nvCxnSpPr>
        <p:spPr>
          <a:xfrm>
            <a:off x="3091934" y="2448976"/>
            <a:ext cx="4150756" cy="28549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676D1734-3F9E-4D20-89F3-CF77BDFCBC82}"/>
              </a:ext>
            </a:extLst>
          </p:cNvPr>
          <p:cNvSpPr/>
          <p:nvPr/>
        </p:nvSpPr>
        <p:spPr>
          <a:xfrm>
            <a:off x="9193635" y="2288357"/>
            <a:ext cx="2057400" cy="600751"/>
          </a:xfrm>
          <a:prstGeom prst="wedgeRoundRectCallout">
            <a:avLst>
              <a:gd name="adj1" fmla="val -50767"/>
              <a:gd name="adj2" fmla="val 8104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200" dirty="0" err="1">
                <a:solidFill>
                  <a:sysClr val="windowText" lastClr="000000"/>
                </a:solidFill>
              </a:rPr>
              <a:t>Isikan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maklumat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DF9AE49C-3101-50CB-E856-AA1B318A4F9A}"/>
              </a:ext>
            </a:extLst>
          </p:cNvPr>
          <p:cNvSpPr/>
          <p:nvPr/>
        </p:nvSpPr>
        <p:spPr>
          <a:xfrm>
            <a:off x="9726444" y="3305194"/>
            <a:ext cx="2057400" cy="1042338"/>
          </a:xfrm>
          <a:prstGeom prst="wedgeRoundRectCallout">
            <a:avLst>
              <a:gd name="adj1" fmla="val -104933"/>
              <a:gd name="adj2" fmla="val 5586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di JKR Negeri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JKR Negeri yang </a:t>
            </a:r>
            <a:r>
              <a:rPr lang="en-US" sz="1200" dirty="0" err="1">
                <a:solidFill>
                  <a:sysClr val="windowText" lastClr="000000"/>
                </a:solidFill>
              </a:rPr>
              <a:t>berkenaan</a:t>
            </a:r>
            <a:r>
              <a:rPr lang="en-US" sz="1200" dirty="0">
                <a:solidFill>
                  <a:sysClr val="windowText" lastClr="000000"/>
                </a:solidFill>
              </a:rPr>
              <a:t>.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JKR Ibu </a:t>
            </a:r>
            <a:r>
              <a:rPr lang="en-US" sz="1200" dirty="0" err="1">
                <a:solidFill>
                  <a:sysClr val="windowText" lastClr="000000"/>
                </a:solidFill>
              </a:rPr>
              <a:t>Pejabat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JKR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9E6D9598-221B-B6E9-58DF-BE2C41121165}"/>
              </a:ext>
            </a:extLst>
          </p:cNvPr>
          <p:cNvSpPr/>
          <p:nvPr/>
        </p:nvSpPr>
        <p:spPr>
          <a:xfrm>
            <a:off x="5131281" y="3668933"/>
            <a:ext cx="2057400" cy="1216200"/>
          </a:xfrm>
          <a:prstGeom prst="wedgeRoundRectCallout">
            <a:avLst>
              <a:gd name="adj1" fmla="val -104933"/>
              <a:gd name="adj2" fmla="val 55866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di JKR Negeri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Cawangan Negeri. </a:t>
            </a:r>
            <a:r>
              <a:rPr lang="en-US" sz="12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adalah</a:t>
            </a:r>
            <a:r>
              <a:rPr lang="en-US" sz="1200" dirty="0">
                <a:solidFill>
                  <a:sysClr val="windowText" lastClr="000000"/>
                </a:solidFill>
              </a:rPr>
              <a:t> JKR Ibu </a:t>
            </a:r>
            <a:r>
              <a:rPr lang="en-US" sz="1200" dirty="0" err="1">
                <a:solidFill>
                  <a:sysClr val="windowText" lastClr="000000"/>
                </a:solidFill>
              </a:rPr>
              <a:t>Pejabat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sila</a:t>
            </a:r>
            <a:r>
              <a:rPr lang="en-US" sz="1200" dirty="0">
                <a:solidFill>
                  <a:sysClr val="windowText" lastClr="000000"/>
                </a:solidFill>
              </a:rPr>
              <a:t> </a:t>
            </a:r>
            <a:r>
              <a:rPr lang="en-US" sz="1200" dirty="0" err="1">
                <a:solidFill>
                  <a:sysClr val="windowText" lastClr="000000"/>
                </a:solidFill>
              </a:rPr>
              <a:t>pilih</a:t>
            </a:r>
            <a:r>
              <a:rPr lang="en-US" sz="1200" dirty="0">
                <a:solidFill>
                  <a:sysClr val="windowText" lastClr="000000"/>
                </a:solidFill>
              </a:rPr>
              <a:t> Cawangan yang </a:t>
            </a:r>
            <a:r>
              <a:rPr lang="en-US" sz="1200" dirty="0" err="1">
                <a:solidFill>
                  <a:sysClr val="windowText" lastClr="000000"/>
                </a:solidFill>
              </a:rPr>
              <a:t>berkenaan</a:t>
            </a:r>
            <a:r>
              <a:rPr lang="en-US" sz="1200" dirty="0">
                <a:solidFill>
                  <a:sysClr val="windowText" lastClr="000000"/>
                </a:solidFill>
              </a:rPr>
              <a:t>.</a:t>
            </a:r>
            <a:endParaRPr lang="en-MY" sz="1200" dirty="0">
              <a:solidFill>
                <a:sysClr val="windowText" lastClr="000000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7E47D90-0963-526B-6260-0E71C96BAE28}"/>
              </a:ext>
            </a:extLst>
          </p:cNvPr>
          <p:cNvSpPr/>
          <p:nvPr/>
        </p:nvSpPr>
        <p:spPr>
          <a:xfrm>
            <a:off x="5786438" y="5475358"/>
            <a:ext cx="2886075" cy="88996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Sila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pilih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dengan</a:t>
            </a:r>
            <a:r>
              <a:rPr lang="en-US" sz="1400" dirty="0">
                <a:solidFill>
                  <a:sysClr val="windowText" lastClr="000000"/>
                </a:solidFill>
              </a:rPr>
              <a:t> (/) pada </a:t>
            </a:r>
            <a:r>
              <a:rPr lang="en-US" sz="1400" dirty="0" err="1">
                <a:solidFill>
                  <a:sysClr val="windowText" lastClr="000000"/>
                </a:solidFill>
              </a:rPr>
              <a:t>kotak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pilih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 dan (/) pada </a:t>
            </a:r>
            <a:r>
              <a:rPr lang="en-US" sz="1400" dirty="0" err="1">
                <a:solidFill>
                  <a:sysClr val="windowText" lastClr="000000"/>
                </a:solidFill>
              </a:rPr>
              <a:t>kotak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Aktif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5EDF024-2E76-7DB6-85B8-AA8F727ED0A1}"/>
              </a:ext>
            </a:extLst>
          </p:cNvPr>
          <p:cNvCxnSpPr>
            <a:cxnSpLocks/>
            <a:stCxn id="25" idx="1"/>
            <a:endCxn id="30" idx="3"/>
          </p:cNvCxnSpPr>
          <p:nvPr/>
        </p:nvCxnSpPr>
        <p:spPr>
          <a:xfrm flipH="1">
            <a:off x="3288639" y="5920342"/>
            <a:ext cx="2497799" cy="17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2B48D3E-2DCA-CF36-A04D-1CACB9E3B467}"/>
              </a:ext>
            </a:extLst>
          </p:cNvPr>
          <p:cNvCxnSpPr/>
          <p:nvPr/>
        </p:nvCxnSpPr>
        <p:spPr>
          <a:xfrm>
            <a:off x="8672513" y="5934193"/>
            <a:ext cx="15573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0316BFA-FCB5-D442-ABC8-048DF1169EB7}"/>
              </a:ext>
            </a:extLst>
          </p:cNvPr>
          <p:cNvSpPr/>
          <p:nvPr/>
        </p:nvSpPr>
        <p:spPr>
          <a:xfrm>
            <a:off x="2980148" y="5712303"/>
            <a:ext cx="308491" cy="4501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A996DCD-EEA7-5144-81AA-70E99454667E}"/>
              </a:ext>
            </a:extLst>
          </p:cNvPr>
          <p:cNvSpPr/>
          <p:nvPr/>
        </p:nvSpPr>
        <p:spPr>
          <a:xfrm>
            <a:off x="10233909" y="5719646"/>
            <a:ext cx="308491" cy="45018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BC12468-23A2-CEBC-78DE-CA4BE182A127}"/>
              </a:ext>
            </a:extLst>
          </p:cNvPr>
          <p:cNvSpPr/>
          <p:nvPr/>
        </p:nvSpPr>
        <p:spPr>
          <a:xfrm>
            <a:off x="1884926" y="2339672"/>
            <a:ext cx="1207008" cy="218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3218127-DABC-E82C-813D-410D7A04A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925" y="3046501"/>
            <a:ext cx="1003700" cy="63391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14B1B8E-6A08-F42C-457B-28E1382733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785" y="2845113"/>
            <a:ext cx="1491078" cy="248079"/>
          </a:xfrm>
          <a:prstGeom prst="rect">
            <a:avLst/>
          </a:prstGeom>
        </p:spPr>
      </p:pic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218D6019-C944-1068-69E6-7C3D97BFDAB5}"/>
              </a:ext>
            </a:extLst>
          </p:cNvPr>
          <p:cNvCxnSpPr>
            <a:stCxn id="13" idx="4"/>
            <a:endCxn id="3" idx="1"/>
          </p:cNvCxnSpPr>
          <p:nvPr/>
        </p:nvCxnSpPr>
        <p:spPr>
          <a:xfrm rot="16200000" flipH="1">
            <a:off x="793938" y="2944575"/>
            <a:ext cx="1998411" cy="164775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FF62D1D6-D4C7-C98F-DD99-1AAFBD33DFF3}"/>
              </a:ext>
            </a:extLst>
          </p:cNvPr>
          <p:cNvSpPr/>
          <p:nvPr/>
        </p:nvSpPr>
        <p:spPr>
          <a:xfrm>
            <a:off x="365760" y="2550641"/>
            <a:ext cx="1207008" cy="2186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16134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C8B302B-39B1-4372-AA7E-47C33C1230DA}"/>
              </a:ext>
            </a:extLst>
          </p:cNvPr>
          <p:cNvSpPr/>
          <p:nvPr/>
        </p:nvSpPr>
        <p:spPr>
          <a:xfrm>
            <a:off x="448056" y="913814"/>
            <a:ext cx="521208" cy="499996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1F0A32-BC4A-48DD-B5A0-94F17AAC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58" y="464700"/>
            <a:ext cx="5164222" cy="69231"/>
          </a:xfrm>
        </p:spPr>
        <p:txBody>
          <a:bodyPr>
            <a:normAutofit fontScale="90000"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Arial Black" panose="020B0A04020102020204" pitchFamily="34" charset="0"/>
              </a:rPr>
              <a:t>PANDUAN PENGGUNAAN SISTEM | PENTADBIR PEJABAT CPPH</a:t>
            </a:r>
            <a:endParaRPr lang="en-MY" sz="1200" dirty="0">
              <a:solidFill>
                <a:schemeClr val="bg1">
                  <a:lumMod val="65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D70683-E17D-4B11-BBD5-9E9FE2BC6CC1}"/>
              </a:ext>
            </a:extLst>
          </p:cNvPr>
          <p:cNvCxnSpPr>
            <a:cxnSpLocks/>
          </p:cNvCxnSpPr>
          <p:nvPr/>
        </p:nvCxnSpPr>
        <p:spPr>
          <a:xfrm>
            <a:off x="228600" y="649957"/>
            <a:ext cx="1146981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97088F-1418-4564-B5B2-5F224F60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264" y="923807"/>
            <a:ext cx="5727192" cy="499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Pendaftaran</a:t>
            </a:r>
            <a:r>
              <a:rPr lang="en-US" dirty="0"/>
              <a:t> </a:t>
            </a:r>
            <a:r>
              <a:rPr lang="en-US" dirty="0" err="1"/>
              <a:t>Pembuka</a:t>
            </a:r>
            <a:r>
              <a:rPr lang="en-US" dirty="0"/>
              <a:t> Tender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DA15E8-8C15-4596-BB42-8DBB7D7925F0}"/>
              </a:ext>
            </a:extLst>
          </p:cNvPr>
          <p:cNvSpPr/>
          <p:nvPr/>
        </p:nvSpPr>
        <p:spPr>
          <a:xfrm>
            <a:off x="484880" y="1004526"/>
            <a:ext cx="447559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3.0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AACF7E-BEA3-F23A-E130-732908C66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771" y="1504522"/>
            <a:ext cx="9455313" cy="51626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466BDA-A26A-4F43-336E-CFE581B361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2363" b="53977"/>
          <a:stretch/>
        </p:blipFill>
        <p:spPr>
          <a:xfrm>
            <a:off x="648966" y="4853874"/>
            <a:ext cx="7510507" cy="1903972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F0CCB559-2C49-2F60-56C5-31AEBCE1E9BF}"/>
              </a:ext>
            </a:extLst>
          </p:cNvPr>
          <p:cNvSpPr/>
          <p:nvPr/>
        </p:nvSpPr>
        <p:spPr>
          <a:xfrm>
            <a:off x="10081645" y="2729953"/>
            <a:ext cx="1991085" cy="717044"/>
          </a:xfrm>
          <a:prstGeom prst="wedgeRoundRectCallout">
            <a:avLst>
              <a:gd name="adj1" fmla="val -68375"/>
              <a:gd name="adj2" fmla="val 50151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Daftar </a:t>
            </a:r>
            <a:r>
              <a:rPr lang="en-US" sz="1400" dirty="0" err="1">
                <a:solidFill>
                  <a:sysClr val="windowText" lastClr="000000"/>
                </a:solidFill>
              </a:rPr>
              <a:t>Pembuka</a:t>
            </a:r>
            <a:r>
              <a:rPr lang="en-US" sz="1400" dirty="0">
                <a:solidFill>
                  <a:sysClr val="windowText" lastClr="000000"/>
                </a:solidFill>
              </a:rPr>
              <a:t> Tender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59E7FD09-4F77-1A67-B533-A308B869663F}"/>
              </a:ext>
            </a:extLst>
          </p:cNvPr>
          <p:cNvCxnSpPr>
            <a:endCxn id="9" idx="0"/>
          </p:cNvCxnSpPr>
          <p:nvPr/>
        </p:nvCxnSpPr>
        <p:spPr>
          <a:xfrm rot="10800000" flipV="1">
            <a:off x="4404220" y="3446996"/>
            <a:ext cx="4408476" cy="14068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08E4B774-5FA9-FDFA-413E-1EB8F017A46B}"/>
              </a:ext>
            </a:extLst>
          </p:cNvPr>
          <p:cNvSpPr/>
          <p:nvPr/>
        </p:nvSpPr>
        <p:spPr>
          <a:xfrm>
            <a:off x="1696278" y="5459896"/>
            <a:ext cx="821635" cy="1590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0B536EB2-944F-FDFF-D0E6-A5F2205227B2}"/>
              </a:ext>
            </a:extLst>
          </p:cNvPr>
          <p:cNvSpPr/>
          <p:nvPr/>
        </p:nvSpPr>
        <p:spPr>
          <a:xfrm>
            <a:off x="648966" y="4026245"/>
            <a:ext cx="3339938" cy="717044"/>
          </a:xfrm>
          <a:prstGeom prst="wedgeRoundRectCallout">
            <a:avLst>
              <a:gd name="adj1" fmla="val -9996"/>
              <a:gd name="adj2" fmla="val 148104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2"/>
            </a:pPr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Tambah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Pengguna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sekiranya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nama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tiada</a:t>
            </a:r>
            <a:r>
              <a:rPr lang="en-US" sz="1400" dirty="0">
                <a:solidFill>
                  <a:sysClr val="windowText" lastClr="000000"/>
                </a:solidFill>
              </a:rPr>
              <a:t> di </a:t>
            </a:r>
            <a:r>
              <a:rPr lang="en-US" sz="1400" dirty="0" err="1">
                <a:solidFill>
                  <a:sysClr val="windowText" lastClr="000000"/>
                </a:solidFill>
              </a:rPr>
              <a:t>dalam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senarai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nama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sedia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ada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25" name="Speech Bubble: Rectangle with Corners Rounded 24">
            <a:extLst>
              <a:ext uri="{FF2B5EF4-FFF2-40B4-BE49-F238E27FC236}">
                <a16:creationId xmlns:a16="http://schemas.microsoft.com/office/drawing/2014/main" id="{79E1FB80-DFC2-35A8-3188-08658100C799}"/>
              </a:ext>
            </a:extLst>
          </p:cNvPr>
          <p:cNvSpPr/>
          <p:nvPr/>
        </p:nvSpPr>
        <p:spPr>
          <a:xfrm>
            <a:off x="8366668" y="4532243"/>
            <a:ext cx="3339938" cy="998124"/>
          </a:xfrm>
          <a:prstGeom prst="wedgeRoundRectCallout">
            <a:avLst>
              <a:gd name="adj1" fmla="val -76655"/>
              <a:gd name="adj2" fmla="val 103408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3"/>
            </a:pPr>
            <a:r>
              <a:rPr lang="en-US" sz="1400" dirty="0" err="1">
                <a:solidFill>
                  <a:sysClr val="windowText" lastClr="000000"/>
                </a:solidFill>
              </a:rPr>
              <a:t>Bagi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 yang </a:t>
            </a:r>
            <a:r>
              <a:rPr lang="en-US" sz="1400" dirty="0" err="1">
                <a:solidFill>
                  <a:sysClr val="windowText" lastClr="000000"/>
                </a:solidFill>
              </a:rPr>
              <a:t>telah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tersedia</a:t>
            </a:r>
            <a:r>
              <a:rPr lang="en-US" sz="1400" dirty="0">
                <a:solidFill>
                  <a:sysClr val="windowText" lastClr="000000"/>
                </a:solidFill>
              </a:rPr>
              <a:t> di </a:t>
            </a:r>
            <a:r>
              <a:rPr lang="en-US" sz="1400" dirty="0" err="1">
                <a:solidFill>
                  <a:sysClr val="windowText" lastClr="000000"/>
                </a:solidFill>
              </a:rPr>
              <a:t>dalam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senarai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nama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sila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klik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peranan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samada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sebagai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Pembuka</a:t>
            </a:r>
            <a:r>
              <a:rPr lang="en-US" sz="1400" dirty="0">
                <a:solidFill>
                  <a:sysClr val="windowText" lastClr="000000"/>
                </a:solidFill>
              </a:rPr>
              <a:t> Tender </a:t>
            </a:r>
            <a:r>
              <a:rPr lang="en-US" sz="1400" dirty="0" err="1">
                <a:solidFill>
                  <a:sysClr val="windowText" lastClr="000000"/>
                </a:solidFill>
              </a:rPr>
              <a:t>atau</a:t>
            </a:r>
            <a:r>
              <a:rPr lang="en-US" sz="1400" dirty="0">
                <a:solidFill>
                  <a:sysClr val="windowText" lastClr="000000"/>
                </a:solidFill>
              </a:rPr>
              <a:t> Pengerusi </a:t>
            </a:r>
            <a:r>
              <a:rPr lang="en-US" sz="1400" dirty="0" err="1">
                <a:solidFill>
                  <a:sysClr val="windowText" lastClr="000000"/>
                </a:solidFill>
              </a:rPr>
              <a:t>Pembuka</a:t>
            </a:r>
            <a:r>
              <a:rPr lang="en-US" sz="1400" dirty="0">
                <a:solidFill>
                  <a:sysClr val="windowText" lastClr="000000"/>
                </a:solidFill>
              </a:rPr>
              <a:t> Tender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C40E1FB8-35B9-BE7C-93AE-5F0AA83917F6}"/>
              </a:ext>
            </a:extLst>
          </p:cNvPr>
          <p:cNvSpPr/>
          <p:nvPr/>
        </p:nvSpPr>
        <p:spPr>
          <a:xfrm>
            <a:off x="9346149" y="5995446"/>
            <a:ext cx="1991085" cy="717044"/>
          </a:xfrm>
          <a:prstGeom prst="wedgeRoundRectCallout">
            <a:avLst>
              <a:gd name="adj1" fmla="val -129608"/>
              <a:gd name="adj2" fmla="val 2099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 startAt="4"/>
            </a:pPr>
            <a:r>
              <a:rPr lang="en-US" sz="1400" dirty="0">
                <a:solidFill>
                  <a:sysClr val="windowText" lastClr="000000"/>
                </a:solidFill>
              </a:rPr>
              <a:t>Status </a:t>
            </a:r>
            <a:r>
              <a:rPr lang="en-US" sz="1400" dirty="0" err="1">
                <a:solidFill>
                  <a:sysClr val="windowText" lastClr="000000"/>
                </a:solidFill>
              </a:rPr>
              <a:t>kedudukan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terkini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pegawai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akan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dipaparkan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37A670-9BCA-2A43-85B1-8F4D9A958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71" y="2133417"/>
            <a:ext cx="1352847" cy="15622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101924-4A43-8D8C-3E3D-C5027EBC2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24" y="3040301"/>
            <a:ext cx="1166453" cy="736707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2B2D521-ECDB-D8A9-657D-2809AD508B49}"/>
              </a:ext>
            </a:extLst>
          </p:cNvPr>
          <p:cNvSpPr/>
          <p:nvPr/>
        </p:nvSpPr>
        <p:spPr>
          <a:xfrm>
            <a:off x="2294916" y="1459166"/>
            <a:ext cx="2748650" cy="1512211"/>
          </a:xfrm>
          <a:prstGeom prst="wedgeRoundRectCallout">
            <a:avLst>
              <a:gd name="adj1" fmla="val -70120"/>
              <a:gd name="adj2" fmla="val 5351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>
                <a:solidFill>
                  <a:sysClr val="windowText" lastClr="000000"/>
                </a:solidFill>
              </a:rPr>
              <a:t>Sila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pilih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jenis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perolehan</a:t>
            </a:r>
            <a:r>
              <a:rPr lang="en-US" sz="1400" dirty="0">
                <a:solidFill>
                  <a:sysClr val="windowText" lastClr="000000"/>
                </a:solidFill>
              </a:rPr>
              <a:t> tender </a:t>
            </a:r>
            <a:r>
              <a:rPr lang="en-US" sz="1400" dirty="0" err="1">
                <a:solidFill>
                  <a:sysClr val="windowText" lastClr="000000"/>
                </a:solidFill>
              </a:rPr>
              <a:t>bagi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tujuan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pendaftaran</a:t>
            </a:r>
            <a:r>
              <a:rPr lang="en-US" sz="1400" dirty="0">
                <a:solidFill>
                  <a:sysClr val="windowText" lastClr="000000"/>
                </a:solidFill>
              </a:rPr>
              <a:t> Ahli Jawatankuasa Buka Tender</a:t>
            </a:r>
          </a:p>
          <a:p>
            <a:r>
              <a:rPr lang="en-US" sz="1400" dirty="0">
                <a:solidFill>
                  <a:sysClr val="windowText" lastClr="000000"/>
                </a:solidFill>
              </a:rPr>
              <a:t>**</a:t>
            </a:r>
            <a:r>
              <a:rPr lang="en-US" sz="1400" dirty="0" err="1">
                <a:solidFill>
                  <a:sysClr val="windowText" lastClr="000000"/>
                </a:solidFill>
              </a:rPr>
              <a:t>Ketiga-tiga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jenis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perolehan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cara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pendaftaran</a:t>
            </a:r>
            <a:r>
              <a:rPr lang="en-US" sz="1400" dirty="0">
                <a:solidFill>
                  <a:sysClr val="windowText" lastClr="000000"/>
                </a:solidFill>
              </a:rPr>
              <a:t> </a:t>
            </a:r>
            <a:r>
              <a:rPr lang="en-US" sz="1400" dirty="0" err="1">
                <a:solidFill>
                  <a:sysClr val="windowText" lastClr="000000"/>
                </a:solidFill>
              </a:rPr>
              <a:t>mempunyai</a:t>
            </a:r>
            <a:r>
              <a:rPr lang="en-US" sz="1400" dirty="0">
                <a:solidFill>
                  <a:sysClr val="windowText" lastClr="000000"/>
                </a:solidFill>
              </a:rPr>
              <a:t> proses yang </a:t>
            </a:r>
            <a:r>
              <a:rPr lang="en-US" sz="1400" dirty="0" err="1">
                <a:solidFill>
                  <a:sysClr val="windowText" lastClr="000000"/>
                </a:solidFill>
              </a:rPr>
              <a:t>sama</a:t>
            </a:r>
            <a:r>
              <a:rPr lang="en-US" sz="1400" dirty="0">
                <a:solidFill>
                  <a:sysClr val="windowText" lastClr="000000"/>
                </a:solidFill>
              </a:rPr>
              <a:t>.</a:t>
            </a:r>
            <a:endParaRPr lang="en-MY" sz="1400" dirty="0">
              <a:solidFill>
                <a:sysClr val="windowText" lastClr="00000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16647C8-F8DD-64B1-FDC5-833A978E5A5E}"/>
              </a:ext>
            </a:extLst>
          </p:cNvPr>
          <p:cNvSpPr/>
          <p:nvPr/>
        </p:nvSpPr>
        <p:spPr>
          <a:xfrm>
            <a:off x="484880" y="3024994"/>
            <a:ext cx="1259110" cy="71506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82485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EA700-3060-7195-1F05-72DF804C3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257" y="1436914"/>
            <a:ext cx="4645250" cy="84130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b="1" dirty="0">
                <a:solidFill>
                  <a:srgbClr val="FFFF00"/>
                </a:solidFill>
              </a:rPr>
              <a:t>PERINGATAN!!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54661969-B552-0438-E2E7-0AC9411D9D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" r="2" b="22166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99BD1525-C53C-3C32-FBE6-1E7449CB8C5E}"/>
              </a:ext>
            </a:extLst>
          </p:cNvPr>
          <p:cNvSpPr/>
          <p:nvPr/>
        </p:nvSpPr>
        <p:spPr>
          <a:xfrm>
            <a:off x="5724940" y="2804305"/>
            <a:ext cx="5721953" cy="2663687"/>
          </a:xfrm>
          <a:prstGeom prst="wedgeEllipseCallout">
            <a:avLst>
              <a:gd name="adj1" fmla="val -62058"/>
              <a:gd name="adj2" fmla="val -29042"/>
            </a:avLst>
          </a:prstGeom>
          <a:solidFill>
            <a:schemeClr val="tx1"/>
          </a:solidFill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</a:rPr>
              <a:t>Adalah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diingatkan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kepada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Pentadbir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Pejabat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untuk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simpan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kesemua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salinan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dokumen</a:t>
            </a:r>
            <a:r>
              <a:rPr lang="en-US" dirty="0">
                <a:solidFill>
                  <a:sysClr val="windowText" lastClr="000000"/>
                </a:solidFill>
              </a:rPr>
              <a:t> para </a:t>
            </a:r>
            <a:r>
              <a:rPr lang="en-US" dirty="0" err="1">
                <a:solidFill>
                  <a:sysClr val="windowText" lastClr="000000"/>
                </a:solidFill>
              </a:rPr>
              <a:t>petender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bagi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sesuatu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projek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bagi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tujuan</a:t>
            </a:r>
            <a:r>
              <a:rPr lang="en-US" dirty="0">
                <a:solidFill>
                  <a:sysClr val="windowText" lastClr="000000"/>
                </a:solidFill>
              </a:rPr>
              <a:t> </a:t>
            </a:r>
            <a:r>
              <a:rPr lang="en-US" dirty="0" err="1">
                <a:solidFill>
                  <a:sysClr val="windowText" lastClr="000000"/>
                </a:solidFill>
              </a:rPr>
              <a:t>keselamatan</a:t>
            </a:r>
            <a:r>
              <a:rPr lang="en-US" dirty="0">
                <a:solidFill>
                  <a:sysClr val="windowText" lastClr="000000"/>
                </a:solidFill>
              </a:rPr>
              <a:t>.</a:t>
            </a:r>
            <a:endParaRPr lang="en-MY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112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4BE824F-8417-146C-0D8C-EA68FF2F8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7"/>
            <a:ext cx="12192000" cy="6853646"/>
          </a:xfrm>
          <a:prstGeom prst="rect">
            <a:avLst/>
          </a:prstGeom>
        </p:spPr>
      </p:pic>
      <p:pic>
        <p:nvPicPr>
          <p:cNvPr id="6" name="Content Placeholder 5" descr="Logo, company name&#10;&#10;Description automatically generated">
            <a:extLst>
              <a:ext uri="{FF2B5EF4-FFF2-40B4-BE49-F238E27FC236}">
                <a16:creationId xmlns:a16="http://schemas.microsoft.com/office/drawing/2014/main" id="{0D1B139A-6339-EBDD-616C-47B38D3F8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96" y="2569781"/>
            <a:ext cx="3028084" cy="171843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9654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1409</Words>
  <Application>Microsoft Office PowerPoint</Application>
  <PresentationFormat>Widescreen</PresentationFormat>
  <Paragraphs>166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Office Theme</vt:lpstr>
      <vt:lpstr>PowerPoint Presentation</vt:lpstr>
      <vt:lpstr>Nota Penting</vt:lpstr>
      <vt:lpstr>PERANAN ADMIN </vt:lpstr>
      <vt:lpstr>PANDUAN PENGGUNAAN SISTEM | PENTADBIR PEJABAT</vt:lpstr>
      <vt:lpstr>PANDUAN PENGGUNAAN SISTEM | PENTADBIR PEJABAT </vt:lpstr>
      <vt:lpstr>PANDUAN PENGGUNAAN SISTEM | PENTADBIR PEJABAT </vt:lpstr>
      <vt:lpstr>PANDUAN PENGGUNAAN SISTEM | PENTADBIR PEJABAT </vt:lpstr>
      <vt:lpstr>PANDUAN PENGGUNAAN SISTEM | PENTADBIR PEJABAT </vt:lpstr>
      <vt:lpstr>PANDUAN PENGGUNAAN SISTEM | PENTADBIR PEJABAT </vt:lpstr>
      <vt:lpstr>PERANAN ADMIN NEGERI </vt:lpstr>
      <vt:lpstr>PANDUAN PENGGUNAAN SISTEM | PENTADBIR PEJABAT</vt:lpstr>
      <vt:lpstr>PANDUAN PENGGUNAAN SISTEM | PENTADBIR PEJABAT </vt:lpstr>
      <vt:lpstr>PANDUAN PENGGUNAAN SISTEM | PENTADBIR PEJABAT </vt:lpstr>
      <vt:lpstr>PANDUAN PENGGUNAAN SISTEM | PENTADBIR PEJABAT </vt:lpstr>
      <vt:lpstr>PANDUAN PENGGUNAAN SISTEM | PENTADBIR PEJABAT </vt:lpstr>
      <vt:lpstr>PANDUAN PENGGUNAAN SISTEM | PENTADBIR PEJABAT </vt:lpstr>
      <vt:lpstr>PANDUAN PENGGUNAAN SISTEM | PENTADBIR PEJABAT CPPH</vt:lpstr>
      <vt:lpstr>PERINGATAN!!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jkr_ckub002</dc:creator>
  <cp:lastModifiedBy>Firdaus Ab Rahman</cp:lastModifiedBy>
  <cp:revision>60</cp:revision>
  <dcterms:created xsi:type="dcterms:W3CDTF">2022-01-03T08:19:41Z</dcterms:created>
  <dcterms:modified xsi:type="dcterms:W3CDTF">2022-12-08T04:23:02Z</dcterms:modified>
</cp:coreProperties>
</file>