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60" r:id="rId3"/>
    <p:sldId id="282" r:id="rId4"/>
    <p:sldId id="265" r:id="rId5"/>
    <p:sldId id="286" r:id="rId6"/>
    <p:sldId id="287" r:id="rId7"/>
    <p:sldId id="295" r:id="rId8"/>
    <p:sldId id="296" r:id="rId9"/>
    <p:sldId id="297" r:id="rId10"/>
    <p:sldId id="283" r:id="rId11"/>
    <p:sldId id="298" r:id="rId12"/>
    <p:sldId id="300" r:id="rId13"/>
    <p:sldId id="301" r:id="rId14"/>
    <p:sldId id="302" r:id="rId15"/>
    <p:sldId id="303" r:id="rId16"/>
    <p:sldId id="305" r:id="rId17"/>
    <p:sldId id="273" r:id="rId18"/>
    <p:sldId id="415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FF"/>
    <a:srgbClr val="FFCCCC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93540" autoAdjust="0"/>
  </p:normalViewPr>
  <p:slideViewPr>
    <p:cSldViewPr snapToGrid="0">
      <p:cViewPr>
        <p:scale>
          <a:sx n="66" d="100"/>
          <a:sy n="66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E501-1CBB-4F06-B32C-45E8F0FCB380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414D1-C970-4A45-8B8B-F407F7F94F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8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093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256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521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907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273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230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522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328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14D1-C970-4A45-8B8B-F407F7F94FEB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764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DE2-88A7-4297-8486-F8B893F1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FB6D9-71F8-417C-8FA5-613B1A368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E3F6D-602A-47C8-9E8D-7270A520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774B-2AA4-4AC9-A858-BE3C9970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AF71-1B16-421A-9515-D1E4E9D5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01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FB54-B155-4DF7-AE20-8FEA74B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C5E8E-3CA3-45C8-BEE9-AFC20DBAA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E7C4-1229-4C2F-9F17-7167A7E5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11DA-0A8F-4D76-B4C2-412E9037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2C22-9F40-4978-8C52-831BA055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382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5AF92-830C-4AC4-8239-0AC1826AC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87259-135F-4810-B707-975B5B9FD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C974-EE29-47E9-8429-39902088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77993-F2FA-4326-AA88-52A39089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D0259-D1BD-412D-B06D-BC8F54D3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963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5C29-2331-4AD8-8E25-A5B7382E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D917-9150-463E-B543-7C631D8C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1169-F69A-40A9-BD3F-72625453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B4F-BDCA-4767-BB64-EC6164EB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C81E-2C5F-4FED-BD41-2252C8D5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10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5C77-A715-42B9-B594-E11A0BFA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6D5EF-08B4-421E-B551-8F3CBE938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DB4D-37C5-4D89-B295-BEB15CD6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D1B9-04FD-480D-AA24-2AA4AFE6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84455-BAE8-47F1-805C-BCBDA92A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19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75A6-8495-4627-9542-E15B6CDB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77E8B-DC7A-4CB8-97E8-2E45F8190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D62AA-4D9F-4172-862A-912E5F4F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8D968-92B1-4A36-9197-E966BA17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B8980-644F-42CA-BF2B-E4574F5C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FF33A-B6EE-421F-B9AA-0B11C2D4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71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D963-24D5-47D9-A4ED-358BADE2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F8ABD-9191-42DC-88BA-2F4E3F96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DCDF3-256D-4803-89D3-F752A22DE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AF83-2C2D-411F-A75B-53B0F2F64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7E86F-14EC-4A17-96E8-EC491ADC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720AA-9C5C-4484-9092-DC2469A6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9DDE1-2F0B-43D6-8CAA-340C46D8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EA69C-6DB3-4C4B-9093-95A2A73B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64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C9A6-6658-44E5-9F17-CAA83026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D20C-7A31-4899-9F4D-C681B754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BB0B-3A00-49DA-8892-747F9F8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F2176-6C3A-4DF2-9ECE-EC1DF71D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338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2985A-EC7C-425C-990E-C6A3ACC1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0B26B-EF59-46CD-986E-625CA4BB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7F683-D878-4D16-AAEF-23A5D118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324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9A46-AAF1-461F-A272-0D85A040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F4D3-3519-4C46-81A3-52F5D4CA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5422D-7658-4628-8886-509C2A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5AC03-5CA1-4CF5-8E19-C5C4456A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0F5-E451-45A1-B787-EC42C793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34CB2-BE05-4FFC-9BB0-24B92DB2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63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0EB1-6835-4AF4-9FDE-D7BAD83A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E3248-6171-49AA-90D4-32FF97DCF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98353-CF4E-48B7-B857-566866F33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7CEF-EE19-4D8E-B7AB-EE6B58AB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73B8-FF50-4698-9123-969DAB8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AFDF0-D8B1-4099-A75B-B310E6A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9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73028-2977-417A-BF0C-0A45BC3B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92D6A-C1CB-4387-BAEA-BEA151C7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73C0-ADAC-4C08-8388-7AC4F155F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63C8-F564-4DD4-A593-93AED9B9C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E437E-C143-4D67-A12D-A4512FB02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32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upport.jet@jkr.gov.m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.jet@jkr.gov.m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mailto:support.jet@jkr.gov.my" TargetMode="Externa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hyperlink" Target="mailto:support.jet@jkr.gov.m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upport.jet@jkr.gov.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upport.jet@jkr.gov.m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.jet@jkr.gov.m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pport.jet@jkr.gov.my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mailto:support.jet@jkr.gov.my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hyperlink" Target="mailto:support.jet@jkr.gov.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ACC8CD-E172-0939-0B7B-944EF6367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06" t="39355" r="570" b="18752"/>
          <a:stretch/>
        </p:blipFill>
        <p:spPr>
          <a:xfrm>
            <a:off x="244058" y="102103"/>
            <a:ext cx="11703884" cy="4080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6DB7E-CD64-421A-95C4-15575EC7028C}"/>
              </a:ext>
            </a:extLst>
          </p:cNvPr>
          <p:cNvSpPr/>
          <p:nvPr/>
        </p:nvSpPr>
        <p:spPr>
          <a:xfrm>
            <a:off x="9811512" y="246888"/>
            <a:ext cx="1572768" cy="1508760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0F0D0-399C-4DDE-AA42-0AD910C76A1F}"/>
              </a:ext>
            </a:extLst>
          </p:cNvPr>
          <p:cNvSpPr/>
          <p:nvPr/>
        </p:nvSpPr>
        <p:spPr>
          <a:xfrm>
            <a:off x="9803446" y="242936"/>
            <a:ext cx="1588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106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F87901-D28D-46DA-BAB6-BEF550C1D8BB}"/>
              </a:ext>
            </a:extLst>
          </p:cNvPr>
          <p:cNvSpPr txBox="1">
            <a:spLocks/>
          </p:cNvSpPr>
          <p:nvPr/>
        </p:nvSpPr>
        <p:spPr>
          <a:xfrm>
            <a:off x="9691674" y="1252414"/>
            <a:ext cx="1812442" cy="190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PENTADBIR PEJABAT ADMIN|ADMIN NEGERI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23CC4D-9D2E-43BC-A0C0-A145DED78288}"/>
              </a:ext>
            </a:extLst>
          </p:cNvPr>
          <p:cNvCxnSpPr>
            <a:cxnSpLocks/>
          </p:cNvCxnSpPr>
          <p:nvPr/>
        </p:nvCxnSpPr>
        <p:spPr>
          <a:xfrm>
            <a:off x="1490472" y="4688678"/>
            <a:ext cx="971597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object 7">
            <a:extLst>
              <a:ext uri="{FF2B5EF4-FFF2-40B4-BE49-F238E27FC236}">
                <a16:creationId xmlns:a16="http://schemas.microsoft.com/office/drawing/2014/main" id="{13266F66-1D25-B19F-D0CE-7EBD2B354C1F}"/>
              </a:ext>
            </a:extLst>
          </p:cNvPr>
          <p:cNvSpPr txBox="1"/>
          <p:nvPr/>
        </p:nvSpPr>
        <p:spPr>
          <a:xfrm>
            <a:off x="1484122" y="4158488"/>
            <a:ext cx="5450078" cy="87780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b="0" spc="-5" dirty="0">
                <a:latin typeface="Calibri Light"/>
                <a:cs typeface="Calibri Light"/>
              </a:rPr>
              <a:t>SISTEM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TENDER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ONLINE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JKR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2.0</a:t>
            </a:r>
            <a:r>
              <a:rPr lang="en-MY" sz="1800" b="0" dirty="0">
                <a:latin typeface="Calibri Light"/>
                <a:cs typeface="Calibri Light"/>
              </a:rPr>
              <a:t> | </a:t>
            </a:r>
            <a:r>
              <a:rPr lang="en-MY" sz="1800" b="1" dirty="0">
                <a:latin typeface="+mj-lt"/>
                <a:cs typeface="Arial Black"/>
              </a:rPr>
              <a:t>https://tender.jkr.gov.my</a:t>
            </a:r>
            <a:endParaRPr sz="18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800" spc="-10" dirty="0">
                <a:latin typeface="Calibri"/>
                <a:cs typeface="Calibri"/>
              </a:rPr>
              <a:t>Panduan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Penggunaan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Sistem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Date Placeholder 11">
            <a:extLst>
              <a:ext uri="{FF2B5EF4-FFF2-40B4-BE49-F238E27FC236}">
                <a16:creationId xmlns:a16="http://schemas.microsoft.com/office/drawing/2014/main" id="{4D04E407-FFD7-60B2-B5BB-489BBDEA8877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365AE1A6-E649-06F9-10E4-CDF250900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4911" y="3838797"/>
            <a:ext cx="1575194" cy="26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Triangle 14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3F1BB-7735-422B-ACBA-AB4DBF93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PERANAN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 NEGERI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5EDC48DD-057C-855A-6CB8-F65CD3BBED56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9B29A16A-F23E-8F5C-600F-A05DD0EB8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28" y="1142064"/>
            <a:ext cx="5079365" cy="5079365"/>
          </a:xfrm>
          <a:prstGeom prst="rect">
            <a:avLst/>
          </a:prstGeom>
        </p:spPr>
      </p:pic>
      <p:sp>
        <p:nvSpPr>
          <p:cNvPr id="78" name="Title 1">
            <a:extLst>
              <a:ext uri="{FF2B5EF4-FFF2-40B4-BE49-F238E27FC236}">
                <a16:creationId xmlns:a16="http://schemas.microsoft.com/office/drawing/2014/main" id="{5D14384A-17E7-4AF8-AD05-6F2F99BAD56E}"/>
              </a:ext>
            </a:extLst>
          </p:cNvPr>
          <p:cNvSpPr txBox="1">
            <a:spLocks/>
          </p:cNvSpPr>
          <p:nvPr/>
        </p:nvSpPr>
        <p:spPr>
          <a:xfrm>
            <a:off x="4483983" y="2831764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r>
              <a:rPr lang="en-US" sz="2400" dirty="0" err="1">
                <a:latin typeface="+mn-lt"/>
                <a:ea typeface="+mn-ea"/>
                <a:cs typeface="+mn-cs"/>
              </a:rPr>
              <a:t>Pendaftaran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Pegawai</a:t>
            </a:r>
            <a:r>
              <a:rPr lang="en-US" sz="2400" dirty="0">
                <a:latin typeface="+mn-lt"/>
                <a:ea typeface="+mn-ea"/>
                <a:cs typeface="+mn-cs"/>
              </a:rPr>
              <a:t>  </a:t>
            </a:r>
            <a:r>
              <a:rPr lang="en-US" sz="2400" dirty="0" err="1">
                <a:latin typeface="+mn-lt"/>
                <a:ea typeface="+mn-ea"/>
                <a:cs typeface="+mn-cs"/>
              </a:rPr>
              <a:t>Mengurus</a:t>
            </a:r>
            <a:r>
              <a:rPr lang="en-US" sz="2400" dirty="0">
                <a:latin typeface="+mn-lt"/>
                <a:ea typeface="+mn-ea"/>
                <a:cs typeface="+mn-cs"/>
              </a:rPr>
              <a:t> Tender </a:t>
            </a:r>
          </a:p>
          <a:p>
            <a:pPr marL="228600">
              <a:spcAft>
                <a:spcPts val="600"/>
              </a:spcAft>
            </a:pPr>
            <a:r>
              <a:rPr lang="en-US" sz="2400" dirty="0" err="1">
                <a:latin typeface="+mn-lt"/>
                <a:ea typeface="+mn-ea"/>
                <a:cs typeface="+mn-cs"/>
              </a:rPr>
              <a:t>Pendaftaran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Pegawai</a:t>
            </a:r>
            <a:r>
              <a:rPr lang="en-US" sz="2400" dirty="0">
                <a:latin typeface="+mn-lt"/>
                <a:ea typeface="+mn-ea"/>
                <a:cs typeface="+mn-cs"/>
              </a:rPr>
              <a:t>  </a:t>
            </a:r>
            <a:r>
              <a:rPr lang="en-US" sz="2400" dirty="0" err="1">
                <a:latin typeface="+mn-lt"/>
                <a:ea typeface="+mn-ea"/>
                <a:cs typeface="+mn-cs"/>
              </a:rPr>
              <a:t>Membuka</a:t>
            </a:r>
            <a:r>
              <a:rPr lang="en-US" sz="2400" dirty="0">
                <a:latin typeface="+mn-lt"/>
                <a:ea typeface="+mn-ea"/>
                <a:cs typeface="+mn-cs"/>
              </a:rPr>
              <a:t> Tender (Pengerusi &amp; Ahli)</a:t>
            </a:r>
          </a:p>
          <a:p>
            <a:pPr marL="228600">
              <a:spcAft>
                <a:spcPts val="600"/>
              </a:spcAft>
            </a:pP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880D57-1746-4B28-8093-292BAF3333D9}"/>
              </a:ext>
            </a:extLst>
          </p:cNvPr>
          <p:cNvSpPr/>
          <p:nvPr/>
        </p:nvSpPr>
        <p:spPr>
          <a:xfrm>
            <a:off x="9938190" y="1697650"/>
            <a:ext cx="2131890" cy="450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7" y="1052502"/>
              <a:ext cx="654122" cy="494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Dashboard Utama – Log Masuk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7821A09-8E5C-4767-8863-10F71C7E3C9B}"/>
              </a:ext>
            </a:extLst>
          </p:cNvPr>
          <p:cNvSpPr txBox="1">
            <a:spLocks/>
          </p:cNvSpPr>
          <p:nvPr/>
        </p:nvSpPr>
        <p:spPr>
          <a:xfrm>
            <a:off x="9986958" y="1843954"/>
            <a:ext cx="2083122" cy="4558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FFFF00"/>
                </a:solidFill>
              </a:rPr>
              <a:t>Langkah-Langkah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isi</a:t>
            </a:r>
            <a:r>
              <a:rPr lang="en-US" sz="1400" dirty="0">
                <a:solidFill>
                  <a:srgbClr val="FFFF00"/>
                </a:solidFill>
              </a:rPr>
              <a:t> No. Kad </a:t>
            </a:r>
            <a:r>
              <a:rPr lang="en-US" sz="1400" dirty="0" err="1">
                <a:solidFill>
                  <a:srgbClr val="FFFF00"/>
                </a:solidFill>
              </a:rPr>
              <a:t>Pengenalan</a:t>
            </a:r>
            <a:r>
              <a:rPr lang="en-US" sz="1400" dirty="0">
                <a:solidFill>
                  <a:srgbClr val="FFFF00"/>
                </a:solidFill>
              </a:rPr>
              <a:t> dan </a:t>
            </a:r>
            <a:r>
              <a:rPr lang="en-US" sz="1400" dirty="0" err="1">
                <a:solidFill>
                  <a:srgbClr val="FFFF00"/>
                </a:solidFill>
              </a:rPr>
              <a:t>Katalaluan</a:t>
            </a: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Klik</a:t>
            </a:r>
            <a:r>
              <a:rPr lang="en-US" sz="1400" dirty="0">
                <a:solidFill>
                  <a:srgbClr val="FFFF00"/>
                </a:solidFill>
              </a:rPr>
              <a:t>  Log Masuk </a:t>
            </a:r>
            <a:r>
              <a:rPr lang="en-US" sz="1400" dirty="0" err="1">
                <a:solidFill>
                  <a:srgbClr val="FFFF00"/>
                </a:solidFill>
              </a:rPr>
              <a:t>untuk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akses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ke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paparan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utama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466ED6DD-4242-420E-83CE-50B5086D7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2" r="1583" b="33666"/>
          <a:stretch/>
        </p:blipFill>
        <p:spPr bwMode="auto">
          <a:xfrm>
            <a:off x="484881" y="1695629"/>
            <a:ext cx="9229529" cy="4510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E327CC0-AE2A-4507-AA53-6D33BD7B08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94304" y="3842524"/>
            <a:ext cx="1011936" cy="641792"/>
          </a:xfrm>
          <a:prstGeom prst="bentConnector3">
            <a:avLst>
              <a:gd name="adj1" fmla="val 991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DFAD-1889-422F-AA9C-007681838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16711" r="12312" b="21955"/>
          <a:stretch/>
        </p:blipFill>
        <p:spPr>
          <a:xfrm>
            <a:off x="983658" y="4612314"/>
            <a:ext cx="3066288" cy="200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50A85B70-E364-4A98-B6B4-E7469CD85DC2}"/>
              </a:ext>
            </a:extLst>
          </p:cNvPr>
          <p:cNvSpPr/>
          <p:nvPr/>
        </p:nvSpPr>
        <p:spPr>
          <a:xfrm>
            <a:off x="932439" y="3556998"/>
            <a:ext cx="2103119" cy="10553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00" dirty="0">
              <a:solidFill>
                <a:schemeClr val="bg1"/>
              </a:solidFill>
            </a:endParaRPr>
          </a:p>
          <a:p>
            <a:pPr algn="ctr"/>
            <a:endParaRPr lang="en-MY" sz="1000" dirty="0">
              <a:solidFill>
                <a:schemeClr val="bg1"/>
              </a:solidFill>
            </a:endParaRPr>
          </a:p>
          <a:p>
            <a:pPr algn="ctr"/>
            <a:r>
              <a:rPr lang="en-MY" sz="1000" dirty="0" err="1">
                <a:solidFill>
                  <a:schemeClr val="bg1"/>
                </a:solidFill>
              </a:rPr>
              <a:t>Pegawai</a:t>
            </a:r>
            <a:r>
              <a:rPr lang="en-MY" sz="1000" dirty="0">
                <a:solidFill>
                  <a:schemeClr val="bg1"/>
                </a:solidFill>
              </a:rPr>
              <a:t> yang </a:t>
            </a:r>
            <a:r>
              <a:rPr lang="en-MY" sz="1000" dirty="0" err="1">
                <a:solidFill>
                  <a:schemeClr val="bg1"/>
                </a:solidFill>
              </a:rPr>
              <a:t>dilantik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akan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menerima</a:t>
            </a:r>
            <a:r>
              <a:rPr lang="en-MY" sz="1000" dirty="0">
                <a:solidFill>
                  <a:schemeClr val="bg1"/>
                </a:solidFill>
              </a:rPr>
              <a:t> username </a:t>
            </a:r>
            <a:r>
              <a:rPr lang="en-MY" sz="1000" dirty="0" err="1">
                <a:solidFill>
                  <a:schemeClr val="bg1"/>
                </a:solidFill>
              </a:rPr>
              <a:t>dengan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katalaluan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melalui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emel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daripada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sistem</a:t>
            </a:r>
            <a:r>
              <a:rPr lang="en-MY" sz="1000" dirty="0">
                <a:solidFill>
                  <a:schemeClr val="bg1"/>
                </a:solidFill>
              </a:rPr>
              <a:t> Tender Online</a:t>
            </a:r>
          </a:p>
          <a:p>
            <a:pPr algn="ctr"/>
            <a:endParaRPr lang="en-MY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9698DD45-C8EE-4972-A491-FB4CDB7B8D13}"/>
              </a:ext>
            </a:extLst>
          </p:cNvPr>
          <p:cNvSpPr/>
          <p:nvPr/>
        </p:nvSpPr>
        <p:spPr>
          <a:xfrm>
            <a:off x="1788319" y="5560219"/>
            <a:ext cx="271462" cy="45719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1F8E43A3-DE6F-48D1-93CC-DD4ACA9FEC7C}"/>
              </a:ext>
            </a:extLst>
          </p:cNvPr>
          <p:cNvSpPr/>
          <p:nvPr/>
        </p:nvSpPr>
        <p:spPr>
          <a:xfrm>
            <a:off x="1788319" y="5688217"/>
            <a:ext cx="411956" cy="45719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Date Placeholder 11">
            <a:extLst>
              <a:ext uri="{FF2B5EF4-FFF2-40B4-BE49-F238E27FC236}">
                <a16:creationId xmlns:a16="http://schemas.microsoft.com/office/drawing/2014/main" id="{E13FB306-C8A3-484B-CFEF-5DDB2087D223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80C4FD-94AE-99A5-EA55-58FDA68AB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1"/>
          <a:stretch/>
        </p:blipFill>
        <p:spPr>
          <a:xfrm>
            <a:off x="448055" y="1514514"/>
            <a:ext cx="10253283" cy="48904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</a:t>
            </a:r>
            <a:r>
              <a:rPr lang="en-US" dirty="0" err="1"/>
              <a:t>Kemaskini</a:t>
            </a:r>
            <a:endParaRPr lang="en-US" dirty="0"/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94DF56-94D8-7BBC-FD33-1E43D4ED4BCD}"/>
              </a:ext>
            </a:extLst>
          </p:cNvPr>
          <p:cNvCxnSpPr>
            <a:cxnSpLocks/>
            <a:stCxn id="31" idx="3"/>
            <a:endCxn id="23" idx="1"/>
          </p:cNvCxnSpPr>
          <p:nvPr/>
        </p:nvCxnSpPr>
        <p:spPr>
          <a:xfrm>
            <a:off x="9284476" y="1345822"/>
            <a:ext cx="480831" cy="16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BDA3966-C7BB-4E56-705F-C89D00234113}"/>
              </a:ext>
            </a:extLst>
          </p:cNvPr>
          <p:cNvSpPr/>
          <p:nvPr/>
        </p:nvSpPr>
        <p:spPr>
          <a:xfrm>
            <a:off x="9588700" y="1461677"/>
            <a:ext cx="1205948" cy="309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E76AF6-B8F9-670C-0347-5001B3E91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473" y="702795"/>
            <a:ext cx="1991003" cy="128605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D879024-620A-7CE7-65B9-B1B6AB74F46A}"/>
              </a:ext>
            </a:extLst>
          </p:cNvPr>
          <p:cNvSpPr/>
          <p:nvPr/>
        </p:nvSpPr>
        <p:spPr>
          <a:xfrm>
            <a:off x="592702" y="2410864"/>
            <a:ext cx="10910183" cy="4281038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DC05BB-F4A9-E7FF-9B52-2C259CF0A6EF}"/>
              </a:ext>
            </a:extLst>
          </p:cNvPr>
          <p:cNvSpPr txBox="1"/>
          <p:nvPr/>
        </p:nvSpPr>
        <p:spPr>
          <a:xfrm>
            <a:off x="689115" y="2504661"/>
            <a:ext cx="8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Menu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EB3C7D-04BA-F366-0AA8-7BF53CBE5D6D}"/>
              </a:ext>
            </a:extLst>
          </p:cNvPr>
          <p:cNvSpPr txBox="1"/>
          <p:nvPr/>
        </p:nvSpPr>
        <p:spPr>
          <a:xfrm>
            <a:off x="3516660" y="2837274"/>
            <a:ext cx="797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tambah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 di </a:t>
            </a:r>
            <a:r>
              <a:rPr lang="en-MY" sz="1600" dirty="0" err="1"/>
              <a:t>dalam</a:t>
            </a:r>
            <a:r>
              <a:rPr lang="en-MY" sz="1600" dirty="0"/>
              <a:t> </a:t>
            </a:r>
            <a:r>
              <a:rPr lang="en-MY" sz="1600" dirty="0" err="1"/>
              <a:t>sistem</a:t>
            </a:r>
            <a:r>
              <a:rPr lang="en-MY" sz="1600" dirty="0"/>
              <a:t> </a:t>
            </a:r>
            <a:r>
              <a:rPr lang="en-MY" sz="1600" dirty="0" err="1"/>
              <a:t>sekiranya</a:t>
            </a:r>
            <a:r>
              <a:rPr lang="en-MY" sz="1600" dirty="0"/>
              <a:t> </a:t>
            </a:r>
            <a:r>
              <a:rPr lang="en-MY" sz="1600" dirty="0" err="1"/>
              <a:t>nama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 </a:t>
            </a:r>
            <a:r>
              <a:rPr lang="en-MY" sz="1600" dirty="0" err="1"/>
              <a:t>tiada</a:t>
            </a:r>
            <a:r>
              <a:rPr lang="en-MY" sz="1600" dirty="0"/>
              <a:t> </a:t>
            </a:r>
            <a:r>
              <a:rPr lang="en-MY" sz="1600" dirty="0" err="1"/>
              <a:t>dalam</a:t>
            </a:r>
            <a:r>
              <a:rPr lang="en-MY" sz="1600" dirty="0"/>
              <a:t> </a:t>
            </a:r>
            <a:r>
              <a:rPr lang="en-MY" sz="1600" dirty="0" err="1"/>
              <a:t>senarai</a:t>
            </a:r>
            <a:r>
              <a:rPr lang="en-MY" sz="1600" dirty="0"/>
              <a:t> </a:t>
            </a:r>
            <a:r>
              <a:rPr lang="en-MY" sz="1600" dirty="0" err="1"/>
              <a:t>sedia</a:t>
            </a:r>
            <a:r>
              <a:rPr lang="en-MY" sz="1600" dirty="0"/>
              <a:t> </a:t>
            </a:r>
            <a:r>
              <a:rPr lang="en-MY" sz="1600" dirty="0" err="1"/>
              <a:t>ada</a:t>
            </a:r>
            <a:endParaRPr lang="en-MY" sz="1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F4487EC-AABF-2B37-B9B3-2BF5D7CF7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16" y="3309638"/>
            <a:ext cx="544594" cy="6074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103BB4-EA31-C604-E297-F920E3D3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38" y="4006489"/>
            <a:ext cx="544594" cy="6099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27BEAB-B7A0-62CC-8D16-EB0B4F421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01" y="4717139"/>
            <a:ext cx="586231" cy="6350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2883DE-D912-3118-4A8D-A6F2A93FB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175" y="6083054"/>
            <a:ext cx="1936740" cy="4797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574759E-CB3C-C510-5FAF-640AD3BD9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04" y="5524852"/>
            <a:ext cx="1936741" cy="4674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E86176A-BC3D-7ECE-DBF2-27E9F5FA34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216" y="2869377"/>
            <a:ext cx="2444797" cy="33955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7574A1B-6DA5-6609-4538-9B7E1C3B6A37}"/>
              </a:ext>
            </a:extLst>
          </p:cNvPr>
          <p:cNvSpPr txBox="1"/>
          <p:nvPr/>
        </p:nvSpPr>
        <p:spPr>
          <a:xfrm>
            <a:off x="3516660" y="3485120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papar</a:t>
            </a:r>
            <a:r>
              <a:rPr lang="en-MY" sz="1600" dirty="0"/>
              <a:t> </a:t>
            </a:r>
            <a:r>
              <a:rPr lang="en-MY" sz="1600" dirty="0" err="1"/>
              <a:t>maklumat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endParaRPr lang="en-MY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711D01-006D-2385-8A8F-B6BC4D2019BF}"/>
              </a:ext>
            </a:extLst>
          </p:cNvPr>
          <p:cNvSpPr txBox="1"/>
          <p:nvPr/>
        </p:nvSpPr>
        <p:spPr>
          <a:xfrm>
            <a:off x="3516660" y="4121776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kemaskini</a:t>
            </a:r>
            <a:r>
              <a:rPr lang="en-MY" sz="1600" dirty="0"/>
              <a:t> </a:t>
            </a:r>
            <a:r>
              <a:rPr lang="en-MY" sz="1600" dirty="0" err="1"/>
              <a:t>maklumat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endParaRPr lang="en-MY" sz="1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8C690A-6BC3-6E57-FC0D-48E0BCF8FD63}"/>
              </a:ext>
            </a:extLst>
          </p:cNvPr>
          <p:cNvSpPr txBox="1"/>
          <p:nvPr/>
        </p:nvSpPr>
        <p:spPr>
          <a:xfrm>
            <a:off x="3481417" y="4876612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nyahaktifkan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 di </a:t>
            </a:r>
            <a:r>
              <a:rPr lang="en-MY" sz="1600" dirty="0" err="1"/>
              <a:t>dalam</a:t>
            </a:r>
            <a:endParaRPr lang="en-MY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1A7725-E9CD-AFA3-782A-2B6CD5241178}"/>
              </a:ext>
            </a:extLst>
          </p:cNvPr>
          <p:cNvSpPr txBox="1"/>
          <p:nvPr/>
        </p:nvSpPr>
        <p:spPr>
          <a:xfrm>
            <a:off x="3481417" y="5589319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serah</a:t>
            </a:r>
            <a:r>
              <a:rPr lang="en-MY" sz="1600" dirty="0"/>
              <a:t> </a:t>
            </a:r>
            <a:r>
              <a:rPr lang="en-MY" sz="1600" dirty="0" err="1"/>
              <a:t>semula</a:t>
            </a:r>
            <a:r>
              <a:rPr lang="en-MY" sz="1600" dirty="0"/>
              <a:t> tender </a:t>
            </a:r>
            <a:r>
              <a:rPr lang="en-MY" sz="1600" dirty="0" err="1"/>
              <a:t>tersebut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Pegawai</a:t>
            </a:r>
            <a:r>
              <a:rPr lang="en-MY" sz="1600" dirty="0"/>
              <a:t> </a:t>
            </a:r>
            <a:r>
              <a:rPr lang="en-MY" sz="1600" dirty="0" err="1"/>
              <a:t>Meja</a:t>
            </a:r>
            <a:r>
              <a:rPr lang="en-MY" sz="1600" dirty="0"/>
              <a:t> </a:t>
            </a:r>
            <a:r>
              <a:rPr lang="en-MY" sz="1600" dirty="0" err="1"/>
              <a:t>terkini</a:t>
            </a:r>
            <a:r>
              <a:rPr lang="en-MY" sz="1600" dirty="0"/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5AC822-B27A-B6BD-D762-77C36AA8883D}"/>
              </a:ext>
            </a:extLst>
          </p:cNvPr>
          <p:cNvSpPr txBox="1"/>
          <p:nvPr/>
        </p:nvSpPr>
        <p:spPr>
          <a:xfrm>
            <a:off x="3481417" y="6082450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“Reset” Kembali </a:t>
            </a:r>
            <a:r>
              <a:rPr lang="en-MY" sz="1600" dirty="0" err="1"/>
              <a:t>katalaluan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.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460BBF0C-282C-FC7D-1BC3-F09BBA2BA003}"/>
              </a:ext>
            </a:extLst>
          </p:cNvPr>
          <p:cNvSpPr/>
          <p:nvPr/>
        </p:nvSpPr>
        <p:spPr>
          <a:xfrm>
            <a:off x="1284204" y="1543849"/>
            <a:ext cx="5528438" cy="521407"/>
          </a:xfrm>
          <a:prstGeom prst="wedgeRoundRectCallout">
            <a:avLst>
              <a:gd name="adj1" fmla="val 60344"/>
              <a:gd name="adj2" fmla="val 1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lebih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daripada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satu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7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/Daftar </a:t>
            </a:r>
            <a:r>
              <a:rPr lang="en-US" dirty="0" err="1"/>
              <a:t>Pegawai</a:t>
            </a:r>
            <a:endParaRPr lang="en-US" dirty="0"/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56136A-7BEC-AF7C-7E1D-81A7E2DF65AE}"/>
              </a:ext>
            </a:extLst>
          </p:cNvPr>
          <p:cNvSpPr/>
          <p:nvPr/>
        </p:nvSpPr>
        <p:spPr>
          <a:xfrm>
            <a:off x="2306986" y="3305194"/>
            <a:ext cx="5528438" cy="521407"/>
          </a:xfrm>
          <a:prstGeom prst="wedgeRoundRectCallout">
            <a:avLst>
              <a:gd name="adj1" fmla="val 60344"/>
              <a:gd name="adj2" fmla="val 1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lebih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daripada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satu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7D4A7-98C0-CFB3-4FDC-E845000DC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71"/>
          <a:stretch/>
        </p:blipFill>
        <p:spPr>
          <a:xfrm>
            <a:off x="448055" y="1514514"/>
            <a:ext cx="10253283" cy="4890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E7C2F-F3C0-9363-6B29-1C272DAB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022" y="2734471"/>
            <a:ext cx="9251335" cy="406637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C275488-8809-5E0D-31EA-9E091811D440}"/>
              </a:ext>
            </a:extLst>
          </p:cNvPr>
          <p:cNvCxnSpPr>
            <a:stCxn id="12" idx="6"/>
            <a:endCxn id="3" idx="0"/>
          </p:cNvCxnSpPr>
          <p:nvPr/>
        </p:nvCxnSpPr>
        <p:spPr>
          <a:xfrm>
            <a:off x="3091934" y="2448976"/>
            <a:ext cx="4150756" cy="285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76D1734-3F9E-4D20-89F3-CF77BDFCBC82}"/>
              </a:ext>
            </a:extLst>
          </p:cNvPr>
          <p:cNvSpPr/>
          <p:nvPr/>
        </p:nvSpPr>
        <p:spPr>
          <a:xfrm>
            <a:off x="9193635" y="2288357"/>
            <a:ext cx="2057400" cy="600751"/>
          </a:xfrm>
          <a:prstGeom prst="wedgeRoundRectCallout">
            <a:avLst>
              <a:gd name="adj1" fmla="val -50767"/>
              <a:gd name="adj2" fmla="val 810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Isikan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F9AE49C-3101-50CB-E856-AA1B318A4F9A}"/>
              </a:ext>
            </a:extLst>
          </p:cNvPr>
          <p:cNvSpPr/>
          <p:nvPr/>
        </p:nvSpPr>
        <p:spPr>
          <a:xfrm>
            <a:off x="9726444" y="3305194"/>
            <a:ext cx="2057400" cy="1042338"/>
          </a:xfrm>
          <a:prstGeom prst="wedgeRoundRectCallout">
            <a:avLst>
              <a:gd name="adj1" fmla="val -104933"/>
              <a:gd name="adj2" fmla="val 5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di JKR Negeri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JKR Negeri yang </a:t>
            </a:r>
            <a:r>
              <a:rPr lang="en-US" sz="1200" dirty="0" err="1">
                <a:solidFill>
                  <a:sysClr val="windowText" lastClr="000000"/>
                </a:solidFill>
              </a:rPr>
              <a:t>berkenaan</a:t>
            </a:r>
            <a:r>
              <a:rPr lang="en-US" sz="1200" dirty="0">
                <a:solidFill>
                  <a:sysClr val="windowText" lastClr="000000"/>
                </a:solidFill>
              </a:rPr>
              <a:t>.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JKR Ibu </a:t>
            </a:r>
            <a:r>
              <a:rPr lang="en-US" sz="1200" dirty="0" err="1">
                <a:solidFill>
                  <a:sysClr val="windowText" lastClr="000000"/>
                </a:solidFill>
              </a:rPr>
              <a:t>Pejabat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JKR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E6D9598-221B-B6E9-58DF-BE2C41121165}"/>
              </a:ext>
            </a:extLst>
          </p:cNvPr>
          <p:cNvSpPr/>
          <p:nvPr/>
        </p:nvSpPr>
        <p:spPr>
          <a:xfrm>
            <a:off x="5131281" y="3668933"/>
            <a:ext cx="2057400" cy="1216200"/>
          </a:xfrm>
          <a:prstGeom prst="wedgeRoundRectCallout">
            <a:avLst>
              <a:gd name="adj1" fmla="val -104933"/>
              <a:gd name="adj2" fmla="val 5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di JKR Negeri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Cawangan Negeri.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JKR Ibu </a:t>
            </a:r>
            <a:r>
              <a:rPr lang="en-US" sz="1200" dirty="0" err="1">
                <a:solidFill>
                  <a:sysClr val="windowText" lastClr="000000"/>
                </a:solidFill>
              </a:rPr>
              <a:t>Pejabat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Cawangan yang </a:t>
            </a:r>
            <a:r>
              <a:rPr lang="en-US" sz="1200" dirty="0" err="1">
                <a:solidFill>
                  <a:sysClr val="windowText" lastClr="000000"/>
                </a:solidFill>
              </a:rPr>
              <a:t>berkenaan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E47D90-0963-526B-6260-0E71C96BAE28}"/>
              </a:ext>
            </a:extLst>
          </p:cNvPr>
          <p:cNvSpPr/>
          <p:nvPr/>
        </p:nvSpPr>
        <p:spPr>
          <a:xfrm>
            <a:off x="5786438" y="5475358"/>
            <a:ext cx="288607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dengan</a:t>
            </a:r>
            <a:r>
              <a:rPr lang="en-US" sz="1400" dirty="0">
                <a:solidFill>
                  <a:sysClr val="windowText" lastClr="000000"/>
                </a:solidFill>
              </a:rPr>
              <a:t> (/) pada </a:t>
            </a:r>
            <a:r>
              <a:rPr lang="en-US" sz="1400" dirty="0" err="1">
                <a:solidFill>
                  <a:sysClr val="windowText" lastClr="000000"/>
                </a:solidFill>
              </a:rPr>
              <a:t>kotak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dan (/) pada </a:t>
            </a:r>
            <a:r>
              <a:rPr lang="en-US" sz="1400" dirty="0" err="1">
                <a:solidFill>
                  <a:sysClr val="windowText" lastClr="000000"/>
                </a:solidFill>
              </a:rPr>
              <a:t>kotak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Aktif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EDF024-2E76-7DB6-85B8-AA8F727ED0A1}"/>
              </a:ext>
            </a:extLst>
          </p:cNvPr>
          <p:cNvCxnSpPr>
            <a:cxnSpLocks/>
            <a:stCxn id="25" idx="1"/>
            <a:endCxn id="30" idx="3"/>
          </p:cNvCxnSpPr>
          <p:nvPr/>
        </p:nvCxnSpPr>
        <p:spPr>
          <a:xfrm flipH="1">
            <a:off x="3288639" y="5920342"/>
            <a:ext cx="2497799" cy="1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B48D3E-2DCA-CF36-A04D-1CACB9E3B467}"/>
              </a:ext>
            </a:extLst>
          </p:cNvPr>
          <p:cNvCxnSpPr/>
          <p:nvPr/>
        </p:nvCxnSpPr>
        <p:spPr>
          <a:xfrm>
            <a:off x="8672513" y="5934193"/>
            <a:ext cx="1557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316BFA-FCB5-D442-ABC8-048DF1169EB7}"/>
              </a:ext>
            </a:extLst>
          </p:cNvPr>
          <p:cNvSpPr/>
          <p:nvPr/>
        </p:nvSpPr>
        <p:spPr>
          <a:xfrm>
            <a:off x="2980148" y="5712303"/>
            <a:ext cx="308491" cy="450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996DCD-EEA7-5144-81AA-70E99454667E}"/>
              </a:ext>
            </a:extLst>
          </p:cNvPr>
          <p:cNvSpPr/>
          <p:nvPr/>
        </p:nvSpPr>
        <p:spPr>
          <a:xfrm>
            <a:off x="10233909" y="5719646"/>
            <a:ext cx="308491" cy="450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05232-DD4E-3B0B-60E3-D60DA7B4B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28" y="2128065"/>
            <a:ext cx="1516697" cy="130093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BC12468-23A2-CEBC-78DE-CA4BE182A127}"/>
              </a:ext>
            </a:extLst>
          </p:cNvPr>
          <p:cNvSpPr/>
          <p:nvPr/>
        </p:nvSpPr>
        <p:spPr>
          <a:xfrm>
            <a:off x="1884926" y="2339672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18D6019-C944-1068-69E6-7C3D97BFDAB5}"/>
              </a:ext>
            </a:extLst>
          </p:cNvPr>
          <p:cNvCxnSpPr>
            <a:stCxn id="13" idx="4"/>
            <a:endCxn id="3" idx="1"/>
          </p:cNvCxnSpPr>
          <p:nvPr/>
        </p:nvCxnSpPr>
        <p:spPr>
          <a:xfrm rot="16200000" flipH="1">
            <a:off x="849810" y="3000447"/>
            <a:ext cx="1923885" cy="16105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F62D1D6-D4C7-C98F-DD99-1AAFBD33DFF3}"/>
              </a:ext>
            </a:extLst>
          </p:cNvPr>
          <p:cNvSpPr/>
          <p:nvPr/>
        </p:nvSpPr>
        <p:spPr>
          <a:xfrm>
            <a:off x="402978" y="2625167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161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</a:t>
            </a:r>
            <a:r>
              <a:rPr lang="en-US" dirty="0" err="1"/>
              <a:t>Kemaskini</a:t>
            </a:r>
            <a:endParaRPr lang="en-US" dirty="0"/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EC4E1-B140-9FE2-A96F-05A2836C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70" y="1514514"/>
            <a:ext cx="544594" cy="609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E906D-77CF-2CF1-5EE9-765D58F4A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919" y="1452256"/>
            <a:ext cx="9215438" cy="494851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C45FD0-D047-6382-33AB-7B8216672F2A}"/>
              </a:ext>
            </a:extLst>
          </p:cNvPr>
          <p:cNvSpPr/>
          <p:nvPr/>
        </p:nvSpPr>
        <p:spPr>
          <a:xfrm>
            <a:off x="9539081" y="2213420"/>
            <a:ext cx="2057400" cy="600751"/>
          </a:xfrm>
          <a:prstGeom prst="wedgeRoundRectCallout">
            <a:avLst>
              <a:gd name="adj1" fmla="val -50767"/>
              <a:gd name="adj2" fmla="val 810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09E585D-1D13-07C3-BB04-9958BEB0EC39}"/>
              </a:ext>
            </a:extLst>
          </p:cNvPr>
          <p:cNvSpPr/>
          <p:nvPr/>
        </p:nvSpPr>
        <p:spPr>
          <a:xfrm>
            <a:off x="9405731" y="3443079"/>
            <a:ext cx="2057400" cy="600751"/>
          </a:xfrm>
          <a:prstGeom prst="wedgeRoundRectCallout">
            <a:avLst>
              <a:gd name="adj1" fmla="val 13122"/>
              <a:gd name="adj2" fmla="val 10720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tambah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tambah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2FD0837-2FA3-5570-D1BA-300D4E6AD6A8}"/>
              </a:ext>
            </a:extLst>
          </p:cNvPr>
          <p:cNvSpPr/>
          <p:nvPr/>
        </p:nvSpPr>
        <p:spPr>
          <a:xfrm>
            <a:off x="8377031" y="5633817"/>
            <a:ext cx="2057400" cy="600751"/>
          </a:xfrm>
          <a:prstGeom prst="wedgeRoundRectCallout">
            <a:avLst>
              <a:gd name="adj1" fmla="val 43678"/>
              <a:gd name="adj2" fmla="val -759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butang</a:t>
            </a:r>
            <a:r>
              <a:rPr lang="en-US" sz="1200" dirty="0">
                <a:solidFill>
                  <a:sysClr val="windowText" lastClr="000000"/>
                </a:solidFill>
              </a:rPr>
              <a:t> “dustbin”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buang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286CB5-77A2-3602-BA55-84434A4BB344}"/>
              </a:ext>
            </a:extLst>
          </p:cNvPr>
          <p:cNvSpPr/>
          <p:nvPr/>
        </p:nvSpPr>
        <p:spPr>
          <a:xfrm>
            <a:off x="424670" y="2215172"/>
            <a:ext cx="211850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butang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hijau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untuk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4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82B33F-6C40-BF50-B8A1-08C8FA90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55" y="1482784"/>
            <a:ext cx="9288602" cy="49598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“Assign To Tender”</a:t>
            </a:r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286CB5-77A2-3602-BA55-84434A4BB344}"/>
              </a:ext>
            </a:extLst>
          </p:cNvPr>
          <p:cNvSpPr/>
          <p:nvPr/>
        </p:nvSpPr>
        <p:spPr>
          <a:xfrm>
            <a:off x="424670" y="2215172"/>
            <a:ext cx="211850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butang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biru</a:t>
            </a:r>
            <a:r>
              <a:rPr lang="en-US" sz="1400" dirty="0">
                <a:solidFill>
                  <a:sysClr val="windowText" lastClr="000000"/>
                </a:solidFill>
              </a:rPr>
              <a:t> “Assign To Tender” </a:t>
            </a:r>
            <a:r>
              <a:rPr lang="en-US" sz="1400" dirty="0" err="1">
                <a:solidFill>
                  <a:sysClr val="windowText" lastClr="000000"/>
                </a:solidFill>
              </a:rPr>
              <a:t>bagi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serahan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semula</a:t>
            </a:r>
            <a:r>
              <a:rPr lang="en-US" sz="1400" dirty="0">
                <a:solidFill>
                  <a:sysClr val="windowText" lastClr="000000"/>
                </a:solidFill>
              </a:rPr>
              <a:t> tender </a:t>
            </a:r>
            <a:r>
              <a:rPr lang="en-US" sz="1400" dirty="0" err="1">
                <a:solidFill>
                  <a:sysClr val="windowText" lastClr="000000"/>
                </a:solidFill>
              </a:rPr>
              <a:t>kepada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baru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2C1D5-97FE-A4B0-B365-C2F4827D6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70" y="1629325"/>
            <a:ext cx="1936741" cy="46748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C45FD0-D047-6382-33AB-7B8216672F2A}"/>
              </a:ext>
            </a:extLst>
          </p:cNvPr>
          <p:cNvSpPr/>
          <p:nvPr/>
        </p:nvSpPr>
        <p:spPr>
          <a:xfrm>
            <a:off x="1797346" y="3344843"/>
            <a:ext cx="2057400" cy="600751"/>
          </a:xfrm>
          <a:prstGeom prst="wedgeRoundRectCallout">
            <a:avLst>
              <a:gd name="adj1" fmla="val 63122"/>
              <a:gd name="adj2" fmla="val -735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(/) pada </a:t>
            </a:r>
            <a:r>
              <a:rPr lang="en-US" sz="1200" dirty="0" err="1">
                <a:solidFill>
                  <a:sysClr val="windowText" lastClr="000000"/>
                </a:solidFill>
              </a:rPr>
              <a:t>kotak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A11967-A70D-A0FD-D806-99BCA45D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776" y="5955798"/>
            <a:ext cx="1495634" cy="38105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83F56FF-A9F6-A87E-6CF3-E19DD0A1B701}"/>
              </a:ext>
            </a:extLst>
          </p:cNvPr>
          <p:cNvSpPr/>
          <p:nvPr/>
        </p:nvSpPr>
        <p:spPr>
          <a:xfrm>
            <a:off x="7224056" y="1611843"/>
            <a:ext cx="2057400" cy="600751"/>
          </a:xfrm>
          <a:prstGeom prst="wedgeRoundRectCallout">
            <a:avLst>
              <a:gd name="adj1" fmla="val -79239"/>
              <a:gd name="adj2" fmla="val 1309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Mulakan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dengan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carian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nama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projek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401A154-AE93-EA39-CE4A-55AA80F27FB5}"/>
              </a:ext>
            </a:extLst>
          </p:cNvPr>
          <p:cNvSpPr/>
          <p:nvPr/>
        </p:nvSpPr>
        <p:spPr>
          <a:xfrm>
            <a:off x="9612245" y="5122972"/>
            <a:ext cx="2057400" cy="600751"/>
          </a:xfrm>
          <a:prstGeom prst="wedgeRoundRectCallout">
            <a:avLst>
              <a:gd name="adj1" fmla="val 31178"/>
              <a:gd name="adj2" fmla="val 8580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butang</a:t>
            </a:r>
            <a:r>
              <a:rPr lang="en-US" sz="1200" dirty="0">
                <a:solidFill>
                  <a:sysClr val="windowText" lastClr="000000"/>
                </a:solidFill>
              </a:rPr>
              <a:t> assign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serahan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tender.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7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–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Tender</a:t>
            </a:r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56136A-7BEC-AF7C-7E1D-81A7E2DF65AE}"/>
              </a:ext>
            </a:extLst>
          </p:cNvPr>
          <p:cNvSpPr/>
          <p:nvPr/>
        </p:nvSpPr>
        <p:spPr>
          <a:xfrm>
            <a:off x="2306986" y="3305194"/>
            <a:ext cx="5528438" cy="521407"/>
          </a:xfrm>
          <a:prstGeom prst="wedgeRoundRectCallout">
            <a:avLst>
              <a:gd name="adj1" fmla="val 60344"/>
              <a:gd name="adj2" fmla="val 1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lebih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daripada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satu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7D4A7-98C0-CFB3-4FDC-E845000DC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71"/>
          <a:stretch/>
        </p:blipFill>
        <p:spPr>
          <a:xfrm>
            <a:off x="448055" y="1514514"/>
            <a:ext cx="10253283" cy="4890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E7C2F-F3C0-9363-6B29-1C272DAB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022" y="2734471"/>
            <a:ext cx="9251335" cy="406637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C275488-8809-5E0D-31EA-9E091811D440}"/>
              </a:ext>
            </a:extLst>
          </p:cNvPr>
          <p:cNvCxnSpPr>
            <a:stCxn id="12" idx="6"/>
            <a:endCxn id="3" idx="0"/>
          </p:cNvCxnSpPr>
          <p:nvPr/>
        </p:nvCxnSpPr>
        <p:spPr>
          <a:xfrm>
            <a:off x="3091934" y="2448976"/>
            <a:ext cx="4150756" cy="285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76D1734-3F9E-4D20-89F3-CF77BDFCBC82}"/>
              </a:ext>
            </a:extLst>
          </p:cNvPr>
          <p:cNvSpPr/>
          <p:nvPr/>
        </p:nvSpPr>
        <p:spPr>
          <a:xfrm>
            <a:off x="9193635" y="2288357"/>
            <a:ext cx="2057400" cy="600751"/>
          </a:xfrm>
          <a:prstGeom prst="wedgeRoundRectCallout">
            <a:avLst>
              <a:gd name="adj1" fmla="val -50767"/>
              <a:gd name="adj2" fmla="val 810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Isikan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F9AE49C-3101-50CB-E856-AA1B318A4F9A}"/>
              </a:ext>
            </a:extLst>
          </p:cNvPr>
          <p:cNvSpPr/>
          <p:nvPr/>
        </p:nvSpPr>
        <p:spPr>
          <a:xfrm>
            <a:off x="9726444" y="3305194"/>
            <a:ext cx="2057400" cy="1042338"/>
          </a:xfrm>
          <a:prstGeom prst="wedgeRoundRectCallout">
            <a:avLst>
              <a:gd name="adj1" fmla="val -104933"/>
              <a:gd name="adj2" fmla="val 5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di JKR Negeri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JKR Negeri yang </a:t>
            </a:r>
            <a:r>
              <a:rPr lang="en-US" sz="1200" dirty="0" err="1">
                <a:solidFill>
                  <a:sysClr val="windowText" lastClr="000000"/>
                </a:solidFill>
              </a:rPr>
              <a:t>berkenaan</a:t>
            </a:r>
            <a:r>
              <a:rPr lang="en-US" sz="1200" dirty="0">
                <a:solidFill>
                  <a:sysClr val="windowText" lastClr="000000"/>
                </a:solidFill>
              </a:rPr>
              <a:t>.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JKR Ibu </a:t>
            </a:r>
            <a:r>
              <a:rPr lang="en-US" sz="1200" dirty="0" err="1">
                <a:solidFill>
                  <a:sysClr val="windowText" lastClr="000000"/>
                </a:solidFill>
              </a:rPr>
              <a:t>Pejabat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JKR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E6D9598-221B-B6E9-58DF-BE2C41121165}"/>
              </a:ext>
            </a:extLst>
          </p:cNvPr>
          <p:cNvSpPr/>
          <p:nvPr/>
        </p:nvSpPr>
        <p:spPr>
          <a:xfrm>
            <a:off x="5131281" y="3668933"/>
            <a:ext cx="2057400" cy="1216200"/>
          </a:xfrm>
          <a:prstGeom prst="wedgeRoundRectCallout">
            <a:avLst>
              <a:gd name="adj1" fmla="val -104933"/>
              <a:gd name="adj2" fmla="val 5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di JKR Negeri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Cawangan Negeri.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JKR Ibu </a:t>
            </a:r>
            <a:r>
              <a:rPr lang="en-US" sz="1200" dirty="0" err="1">
                <a:solidFill>
                  <a:sysClr val="windowText" lastClr="000000"/>
                </a:solidFill>
              </a:rPr>
              <a:t>Pejabat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Cawangan yang </a:t>
            </a:r>
            <a:r>
              <a:rPr lang="en-US" sz="1200" dirty="0" err="1">
                <a:solidFill>
                  <a:sysClr val="windowText" lastClr="000000"/>
                </a:solidFill>
              </a:rPr>
              <a:t>berkenaan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E47D90-0963-526B-6260-0E71C96BAE28}"/>
              </a:ext>
            </a:extLst>
          </p:cNvPr>
          <p:cNvSpPr/>
          <p:nvPr/>
        </p:nvSpPr>
        <p:spPr>
          <a:xfrm>
            <a:off x="5786438" y="5475358"/>
            <a:ext cx="288607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dengan</a:t>
            </a:r>
            <a:r>
              <a:rPr lang="en-US" sz="1400" dirty="0">
                <a:solidFill>
                  <a:sysClr val="windowText" lastClr="000000"/>
                </a:solidFill>
              </a:rPr>
              <a:t> (/) pada </a:t>
            </a:r>
            <a:r>
              <a:rPr lang="en-US" sz="1400" dirty="0" err="1">
                <a:solidFill>
                  <a:sysClr val="windowText" lastClr="000000"/>
                </a:solidFill>
              </a:rPr>
              <a:t>kotak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dan (/) pada </a:t>
            </a:r>
            <a:r>
              <a:rPr lang="en-US" sz="1400" dirty="0" err="1">
                <a:solidFill>
                  <a:sysClr val="windowText" lastClr="000000"/>
                </a:solidFill>
              </a:rPr>
              <a:t>kotak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Aktif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EDF024-2E76-7DB6-85B8-AA8F727ED0A1}"/>
              </a:ext>
            </a:extLst>
          </p:cNvPr>
          <p:cNvCxnSpPr>
            <a:cxnSpLocks/>
            <a:stCxn id="25" idx="1"/>
            <a:endCxn id="30" idx="3"/>
          </p:cNvCxnSpPr>
          <p:nvPr/>
        </p:nvCxnSpPr>
        <p:spPr>
          <a:xfrm flipH="1">
            <a:off x="3288639" y="5920342"/>
            <a:ext cx="2497799" cy="1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B48D3E-2DCA-CF36-A04D-1CACB9E3B467}"/>
              </a:ext>
            </a:extLst>
          </p:cNvPr>
          <p:cNvCxnSpPr/>
          <p:nvPr/>
        </p:nvCxnSpPr>
        <p:spPr>
          <a:xfrm>
            <a:off x="8672513" y="5934193"/>
            <a:ext cx="1557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316BFA-FCB5-D442-ABC8-048DF1169EB7}"/>
              </a:ext>
            </a:extLst>
          </p:cNvPr>
          <p:cNvSpPr/>
          <p:nvPr/>
        </p:nvSpPr>
        <p:spPr>
          <a:xfrm>
            <a:off x="2980148" y="5712303"/>
            <a:ext cx="308491" cy="450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996DCD-EEA7-5144-81AA-70E99454667E}"/>
              </a:ext>
            </a:extLst>
          </p:cNvPr>
          <p:cNvSpPr/>
          <p:nvPr/>
        </p:nvSpPr>
        <p:spPr>
          <a:xfrm>
            <a:off x="10233909" y="5719646"/>
            <a:ext cx="308491" cy="450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C12468-23A2-CEBC-78DE-CA4BE182A127}"/>
              </a:ext>
            </a:extLst>
          </p:cNvPr>
          <p:cNvSpPr/>
          <p:nvPr/>
        </p:nvSpPr>
        <p:spPr>
          <a:xfrm>
            <a:off x="1884926" y="2339672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218127-DABC-E82C-813D-410D7A04A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25" y="3046501"/>
            <a:ext cx="1003700" cy="6339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4B1B8E-6A08-F42C-457B-28E138273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85" y="2845113"/>
            <a:ext cx="1491078" cy="24807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18D6019-C944-1068-69E6-7C3D97BFDAB5}"/>
              </a:ext>
            </a:extLst>
          </p:cNvPr>
          <p:cNvCxnSpPr>
            <a:stCxn id="13" idx="4"/>
            <a:endCxn id="3" idx="1"/>
          </p:cNvCxnSpPr>
          <p:nvPr/>
        </p:nvCxnSpPr>
        <p:spPr>
          <a:xfrm rot="16200000" flipH="1">
            <a:off x="793938" y="2944575"/>
            <a:ext cx="1998411" cy="16477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F62D1D6-D4C7-C98F-DD99-1AAFBD33DFF3}"/>
              </a:ext>
            </a:extLst>
          </p:cNvPr>
          <p:cNvSpPr/>
          <p:nvPr/>
        </p:nvSpPr>
        <p:spPr>
          <a:xfrm>
            <a:off x="365760" y="2550641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613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8B302B-39B1-4372-AA7E-47C33C1230DA}"/>
              </a:ext>
            </a:extLst>
          </p:cNvPr>
          <p:cNvSpPr/>
          <p:nvPr/>
        </p:nvSpPr>
        <p:spPr>
          <a:xfrm>
            <a:off x="448056" y="913814"/>
            <a:ext cx="521208" cy="499996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8" y="464700"/>
            <a:ext cx="5164222" cy="69231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CPPH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5727192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Tender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DA15E8-8C15-4596-BB42-8DBB7D7925F0}"/>
              </a:ext>
            </a:extLst>
          </p:cNvPr>
          <p:cNvSpPr/>
          <p:nvPr/>
        </p:nvSpPr>
        <p:spPr>
          <a:xfrm>
            <a:off x="484880" y="1004526"/>
            <a:ext cx="4475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ACF7E-BEA3-F23A-E130-732908C6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1" y="1504522"/>
            <a:ext cx="9455313" cy="5162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66BDA-A26A-4F43-336E-CFE581B36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2363" b="53977"/>
          <a:stretch/>
        </p:blipFill>
        <p:spPr>
          <a:xfrm>
            <a:off x="648966" y="4853874"/>
            <a:ext cx="7510507" cy="190397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0CCB559-2C49-2F60-56C5-31AEBCE1E9BF}"/>
              </a:ext>
            </a:extLst>
          </p:cNvPr>
          <p:cNvSpPr/>
          <p:nvPr/>
        </p:nvSpPr>
        <p:spPr>
          <a:xfrm>
            <a:off x="10081645" y="2729953"/>
            <a:ext cx="1991085" cy="717044"/>
          </a:xfrm>
          <a:prstGeom prst="wedgeRoundRectCallout">
            <a:avLst>
              <a:gd name="adj1" fmla="val -68375"/>
              <a:gd name="adj2" fmla="val 5015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Daftar </a:t>
            </a:r>
            <a:r>
              <a:rPr lang="en-US" sz="1400" dirty="0" err="1">
                <a:solidFill>
                  <a:sysClr val="windowText" lastClr="000000"/>
                </a:solidFill>
              </a:rPr>
              <a:t>Pembuka</a:t>
            </a:r>
            <a:r>
              <a:rPr lang="en-US" sz="1400" dirty="0">
                <a:solidFill>
                  <a:sysClr val="windowText" lastClr="000000"/>
                </a:solidFill>
              </a:rPr>
              <a:t> Tender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9E7FD09-4F77-1A67-B533-A308B869663F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4404220" y="3446996"/>
            <a:ext cx="4408476" cy="14068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8E4B774-5FA9-FDFA-413E-1EB8F017A46B}"/>
              </a:ext>
            </a:extLst>
          </p:cNvPr>
          <p:cNvSpPr/>
          <p:nvPr/>
        </p:nvSpPr>
        <p:spPr>
          <a:xfrm>
            <a:off x="1696278" y="5459896"/>
            <a:ext cx="821635" cy="159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B536EB2-944F-FDFF-D0E6-A5F2205227B2}"/>
              </a:ext>
            </a:extLst>
          </p:cNvPr>
          <p:cNvSpPr/>
          <p:nvPr/>
        </p:nvSpPr>
        <p:spPr>
          <a:xfrm>
            <a:off x="648966" y="4026245"/>
            <a:ext cx="3339938" cy="717044"/>
          </a:xfrm>
          <a:prstGeom prst="wedgeRoundRectCallout">
            <a:avLst>
              <a:gd name="adj1" fmla="val -9996"/>
              <a:gd name="adj2" fmla="val 14810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Tambah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Pengguna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nama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tiada</a:t>
            </a:r>
            <a:r>
              <a:rPr lang="en-US" sz="1400" dirty="0">
                <a:solidFill>
                  <a:sysClr val="windowText" lastClr="000000"/>
                </a:solidFill>
              </a:rPr>
              <a:t> di </a:t>
            </a:r>
            <a:r>
              <a:rPr lang="en-US" sz="1400" dirty="0" err="1">
                <a:solidFill>
                  <a:sysClr val="windowText" lastClr="000000"/>
                </a:solidFill>
              </a:rPr>
              <a:t>dalam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senarai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nama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sedia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ada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9E1FB80-DFC2-35A8-3188-08658100C799}"/>
              </a:ext>
            </a:extLst>
          </p:cNvPr>
          <p:cNvSpPr/>
          <p:nvPr/>
        </p:nvSpPr>
        <p:spPr>
          <a:xfrm>
            <a:off x="8366668" y="4532243"/>
            <a:ext cx="3339938" cy="998124"/>
          </a:xfrm>
          <a:prstGeom prst="wedgeRoundRectCallout">
            <a:avLst>
              <a:gd name="adj1" fmla="val -76655"/>
              <a:gd name="adj2" fmla="val 10340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 err="1">
                <a:solidFill>
                  <a:sysClr val="windowText" lastClr="000000"/>
                </a:solidFill>
              </a:rPr>
              <a:t>Bagi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yang </a:t>
            </a:r>
            <a:r>
              <a:rPr lang="en-US" sz="1400" dirty="0" err="1">
                <a:solidFill>
                  <a:sysClr val="windowText" lastClr="000000"/>
                </a:solidFill>
              </a:rPr>
              <a:t>telah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tersedia</a:t>
            </a:r>
            <a:r>
              <a:rPr lang="en-US" sz="1400" dirty="0">
                <a:solidFill>
                  <a:sysClr val="windowText" lastClr="000000"/>
                </a:solidFill>
              </a:rPr>
              <a:t> di </a:t>
            </a:r>
            <a:r>
              <a:rPr lang="en-US" sz="1400" dirty="0" err="1">
                <a:solidFill>
                  <a:sysClr val="windowText" lastClr="000000"/>
                </a:solidFill>
              </a:rPr>
              <a:t>dalam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senarai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nama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samada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sebagai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Pembuka</a:t>
            </a:r>
            <a:r>
              <a:rPr lang="en-US" sz="1400" dirty="0">
                <a:solidFill>
                  <a:sysClr val="windowText" lastClr="000000"/>
                </a:solidFill>
              </a:rPr>
              <a:t> Tender </a:t>
            </a:r>
            <a:r>
              <a:rPr lang="en-US" sz="1400" dirty="0" err="1">
                <a:solidFill>
                  <a:sysClr val="windowText" lastClr="000000"/>
                </a:solidFill>
              </a:rPr>
              <a:t>atau</a:t>
            </a:r>
            <a:r>
              <a:rPr lang="en-US" sz="1400" dirty="0">
                <a:solidFill>
                  <a:sysClr val="windowText" lastClr="000000"/>
                </a:solidFill>
              </a:rPr>
              <a:t> Pengerusi </a:t>
            </a:r>
            <a:r>
              <a:rPr lang="en-US" sz="1400" dirty="0" err="1">
                <a:solidFill>
                  <a:sysClr val="windowText" lastClr="000000"/>
                </a:solidFill>
              </a:rPr>
              <a:t>Pembuka</a:t>
            </a:r>
            <a:r>
              <a:rPr lang="en-US" sz="1400" dirty="0">
                <a:solidFill>
                  <a:sysClr val="windowText" lastClr="000000"/>
                </a:solidFill>
              </a:rPr>
              <a:t> Tender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40E1FB8-35B9-BE7C-93AE-5F0AA83917F6}"/>
              </a:ext>
            </a:extLst>
          </p:cNvPr>
          <p:cNvSpPr/>
          <p:nvPr/>
        </p:nvSpPr>
        <p:spPr>
          <a:xfrm>
            <a:off x="9346149" y="5995446"/>
            <a:ext cx="1991085" cy="717044"/>
          </a:xfrm>
          <a:prstGeom prst="wedgeRoundRectCallout">
            <a:avLst>
              <a:gd name="adj1" fmla="val -129608"/>
              <a:gd name="adj2" fmla="val 209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ysClr val="windowText" lastClr="000000"/>
                </a:solidFill>
              </a:rPr>
              <a:t>Status </a:t>
            </a:r>
            <a:r>
              <a:rPr lang="en-US" sz="1400" dirty="0" err="1">
                <a:solidFill>
                  <a:sysClr val="windowText" lastClr="000000"/>
                </a:solidFill>
              </a:rPr>
              <a:t>kedudukan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terkini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akan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dipaparkan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7A670-9BCA-2A43-85B1-8F4D9A958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1" y="2133417"/>
            <a:ext cx="1352847" cy="1562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01924-4A43-8D8C-3E3D-C5027EBC2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24" y="3040301"/>
            <a:ext cx="1166453" cy="73670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2B2D521-ECDB-D8A9-657D-2809AD508B49}"/>
              </a:ext>
            </a:extLst>
          </p:cNvPr>
          <p:cNvSpPr/>
          <p:nvPr/>
        </p:nvSpPr>
        <p:spPr>
          <a:xfrm>
            <a:off x="2294916" y="1459166"/>
            <a:ext cx="2748650" cy="1512211"/>
          </a:xfrm>
          <a:prstGeom prst="wedgeRoundRectCallout">
            <a:avLst>
              <a:gd name="adj1" fmla="val -70120"/>
              <a:gd name="adj2" fmla="val 5351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jenis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perolehan</a:t>
            </a:r>
            <a:r>
              <a:rPr lang="en-US" sz="1400" dirty="0">
                <a:solidFill>
                  <a:sysClr val="windowText" lastClr="000000"/>
                </a:solidFill>
              </a:rPr>
              <a:t> tender </a:t>
            </a:r>
            <a:r>
              <a:rPr lang="en-US" sz="1400" dirty="0" err="1">
                <a:solidFill>
                  <a:sysClr val="windowText" lastClr="000000"/>
                </a:solidFill>
              </a:rPr>
              <a:t>bagi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tujuan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pendaftaran</a:t>
            </a:r>
            <a:r>
              <a:rPr lang="en-US" sz="1400" dirty="0">
                <a:solidFill>
                  <a:sysClr val="windowText" lastClr="000000"/>
                </a:solidFill>
              </a:rPr>
              <a:t> Ahli Jawatankuasa Buka Tender</a:t>
            </a:r>
          </a:p>
          <a:p>
            <a:r>
              <a:rPr lang="en-US" sz="1400" dirty="0">
                <a:solidFill>
                  <a:sysClr val="windowText" lastClr="000000"/>
                </a:solidFill>
              </a:rPr>
              <a:t>**</a:t>
            </a:r>
            <a:r>
              <a:rPr lang="en-US" sz="1400" dirty="0" err="1">
                <a:solidFill>
                  <a:sysClr val="windowText" lastClr="000000"/>
                </a:solidFill>
              </a:rPr>
              <a:t>Ketiga-tiga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jenis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perolehan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cara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pendaftaran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400" dirty="0">
                <a:solidFill>
                  <a:sysClr val="windowText" lastClr="000000"/>
                </a:solidFill>
              </a:rPr>
              <a:t> proses yang </a:t>
            </a:r>
            <a:r>
              <a:rPr lang="en-US" sz="1400" dirty="0" err="1">
                <a:solidFill>
                  <a:sysClr val="windowText" lastClr="000000"/>
                </a:solidFill>
              </a:rPr>
              <a:t>sama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6647C8-F8DD-64B1-FDC5-833A978E5A5E}"/>
              </a:ext>
            </a:extLst>
          </p:cNvPr>
          <p:cNvSpPr/>
          <p:nvPr/>
        </p:nvSpPr>
        <p:spPr>
          <a:xfrm>
            <a:off x="484880" y="3024994"/>
            <a:ext cx="1259110" cy="715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8248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A700-3060-7195-1F05-72DF804C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257" y="1436914"/>
            <a:ext cx="4645250" cy="841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PERINGATAN!!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4661969-B552-0438-E2E7-0AC9411D9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 r="2" b="2216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9BD1525-C53C-3C32-FBE6-1E7449CB8C5E}"/>
              </a:ext>
            </a:extLst>
          </p:cNvPr>
          <p:cNvSpPr/>
          <p:nvPr/>
        </p:nvSpPr>
        <p:spPr>
          <a:xfrm>
            <a:off x="5724940" y="2804305"/>
            <a:ext cx="5721953" cy="2663687"/>
          </a:xfrm>
          <a:prstGeom prst="wedgeEllipseCallout">
            <a:avLst>
              <a:gd name="adj1" fmla="val -62058"/>
              <a:gd name="adj2" fmla="val -29042"/>
            </a:avLst>
          </a:prstGeom>
          <a:solidFill>
            <a:schemeClr val="tx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Adalah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diingatkan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kepada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Pentadbir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Pejabat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untuk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simpan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kesemua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salinan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dokumen</a:t>
            </a:r>
            <a:r>
              <a:rPr lang="en-US" dirty="0">
                <a:solidFill>
                  <a:sysClr val="windowText" lastClr="000000"/>
                </a:solidFill>
              </a:rPr>
              <a:t> para </a:t>
            </a:r>
            <a:r>
              <a:rPr lang="en-US" dirty="0" err="1">
                <a:solidFill>
                  <a:sysClr val="windowText" lastClr="000000"/>
                </a:solidFill>
              </a:rPr>
              <a:t>petender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bagi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sesuatu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projek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bagi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tujuan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keselamatan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  <a:endParaRPr lang="en-MY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1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BE824F-8417-146C-0D8C-EA68FF2F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0D1B139A-6339-EBDD-616C-47B38D3F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96" y="2569781"/>
            <a:ext cx="3028084" cy="17184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6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A0B3-252E-4B3E-9239-EE7BD1DA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9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Nota </a:t>
            </a:r>
            <a:r>
              <a:rPr lang="en-US" dirty="0" err="1">
                <a:solidFill>
                  <a:srgbClr val="80808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Penting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9CB3-CE31-46F2-B76A-BD0398A2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hubungi</a:t>
            </a:r>
            <a:r>
              <a:rPr lang="en-US" dirty="0"/>
              <a:t> </a:t>
            </a:r>
            <a:r>
              <a:rPr lang="en-US" dirty="0" err="1"/>
              <a:t>Superadmin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dilantik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MY" dirty="0"/>
              <a:t>.</a:t>
            </a:r>
          </a:p>
          <a:p>
            <a:r>
              <a:rPr lang="en-MY" dirty="0"/>
              <a:t>Username dan </a:t>
            </a:r>
            <a:r>
              <a:rPr lang="en-MY" dirty="0" err="1"/>
              <a:t>katalaluan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diberikan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email yang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didaftarkan</a:t>
            </a:r>
            <a:r>
              <a:rPr lang="en-MY" dirty="0"/>
              <a:t>.</a:t>
            </a:r>
          </a:p>
          <a:p>
            <a:r>
              <a:rPr lang="en-MY" dirty="0" err="1"/>
              <a:t>Pengguna</a:t>
            </a:r>
            <a:r>
              <a:rPr lang="en-MY" dirty="0"/>
              <a:t> </a:t>
            </a:r>
            <a:r>
              <a:rPr lang="en-MY" dirty="0" err="1"/>
              <a:t>dinasihatkan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mengubah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katalaluan</a:t>
            </a:r>
            <a:r>
              <a:rPr lang="en-MY" dirty="0"/>
              <a:t> yang </a:t>
            </a:r>
            <a:r>
              <a:rPr lang="en-MY" dirty="0" err="1"/>
              <a:t>diberikan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.</a:t>
            </a:r>
          </a:p>
          <a:p>
            <a:r>
              <a:rPr lang="en-MY" dirty="0" err="1"/>
              <a:t>Pendaftaran</a:t>
            </a:r>
            <a:r>
              <a:rPr lang="en-MY" dirty="0"/>
              <a:t> id </a:t>
            </a:r>
            <a:r>
              <a:rPr lang="en-MY" dirty="0" err="1"/>
              <a:t>pengguna</a:t>
            </a:r>
            <a:r>
              <a:rPr lang="en-MY" dirty="0"/>
              <a:t> dan </a:t>
            </a:r>
            <a:r>
              <a:rPr lang="en-MY" dirty="0" err="1"/>
              <a:t>katalaluan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sekali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Cawangan</a:t>
            </a:r>
            <a:r>
              <a:rPr lang="en-MY" dirty="0"/>
              <a:t>/Negeri.</a:t>
            </a:r>
          </a:p>
          <a:p>
            <a:r>
              <a:rPr lang="en-MY" dirty="0" err="1"/>
              <a:t>Sekiranya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bertukar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Cawangan</a:t>
            </a:r>
            <a:r>
              <a:rPr lang="en-MY" dirty="0"/>
              <a:t>/Negeri yang lain, </a:t>
            </a:r>
            <a:r>
              <a:rPr lang="en-MY" dirty="0" err="1"/>
              <a:t>sila</a:t>
            </a:r>
            <a:r>
              <a:rPr lang="en-MY" dirty="0"/>
              <a:t> </a:t>
            </a:r>
            <a:r>
              <a:rPr lang="en-MY" dirty="0" err="1"/>
              <a:t>hubungi</a:t>
            </a:r>
            <a:r>
              <a:rPr lang="en-MY" dirty="0"/>
              <a:t> </a:t>
            </a:r>
            <a:r>
              <a:rPr lang="en-MY" dirty="0" err="1"/>
              <a:t>Superadmin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kemaskini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pentadbir</a:t>
            </a:r>
            <a:r>
              <a:rPr lang="en-MY" dirty="0"/>
              <a:t> </a:t>
            </a:r>
            <a:r>
              <a:rPr lang="en-MY" dirty="0" err="1"/>
              <a:t>pejabat</a:t>
            </a:r>
            <a:r>
              <a:rPr lang="en-MY" dirty="0"/>
              <a:t> di </a:t>
            </a:r>
            <a:r>
              <a:rPr lang="en-MY" dirty="0" err="1"/>
              <a:t>Cawangan</a:t>
            </a:r>
            <a:r>
              <a:rPr lang="en-MY" dirty="0"/>
              <a:t>/Negeri yang </a:t>
            </a:r>
            <a:r>
              <a:rPr lang="en-MY" dirty="0" err="1"/>
              <a:t>berkenaan</a:t>
            </a:r>
            <a:r>
              <a:rPr lang="en-MY" dirty="0"/>
              <a:t>.</a:t>
            </a:r>
          </a:p>
          <a:p>
            <a:r>
              <a:rPr lang="en-MY" dirty="0" err="1">
                <a:solidFill>
                  <a:srgbClr val="FF0000"/>
                </a:solidFill>
              </a:rPr>
              <a:t>Peranan</a:t>
            </a:r>
            <a:r>
              <a:rPr lang="en-MY" dirty="0">
                <a:solidFill>
                  <a:srgbClr val="FF0000"/>
                </a:solidFill>
              </a:rPr>
              <a:t> Admin Ibu </a:t>
            </a:r>
            <a:r>
              <a:rPr lang="en-MY" dirty="0" err="1">
                <a:solidFill>
                  <a:srgbClr val="FF0000"/>
                </a:solidFill>
              </a:rPr>
              <a:t>Pejabat</a:t>
            </a:r>
            <a:r>
              <a:rPr lang="en-MY" dirty="0">
                <a:solidFill>
                  <a:srgbClr val="FF0000"/>
                </a:solidFill>
              </a:rPr>
              <a:t> dan </a:t>
            </a:r>
            <a:r>
              <a:rPr lang="en-MY" dirty="0" err="1">
                <a:solidFill>
                  <a:srgbClr val="FF0000"/>
                </a:solidFill>
              </a:rPr>
              <a:t>Cawangan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hanya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melantik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Pegawai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Mengurus</a:t>
            </a:r>
            <a:r>
              <a:rPr lang="en-MY" dirty="0">
                <a:solidFill>
                  <a:srgbClr val="FF0000"/>
                </a:solidFill>
              </a:rPr>
              <a:t> Tender (PMT) </a:t>
            </a:r>
            <a:r>
              <a:rPr lang="en-MY" dirty="0" err="1">
                <a:solidFill>
                  <a:srgbClr val="FF0000"/>
                </a:solidFill>
              </a:rPr>
              <a:t>sahaja</a:t>
            </a:r>
            <a:r>
              <a:rPr lang="en-MY" dirty="0">
                <a:solidFill>
                  <a:srgbClr val="FF0000"/>
                </a:solidFill>
              </a:rPr>
              <a:t>.</a:t>
            </a:r>
            <a:endParaRPr lang="en-MY" dirty="0"/>
          </a:p>
          <a:p>
            <a:r>
              <a:rPr lang="en-MY" dirty="0" err="1">
                <a:solidFill>
                  <a:srgbClr val="FF0000"/>
                </a:solidFill>
              </a:rPr>
              <a:t>Peranan</a:t>
            </a:r>
            <a:r>
              <a:rPr lang="en-MY" dirty="0">
                <a:solidFill>
                  <a:srgbClr val="FF0000"/>
                </a:solidFill>
              </a:rPr>
              <a:t> Admin Negeri </a:t>
            </a:r>
            <a:r>
              <a:rPr lang="en-MY" dirty="0" err="1">
                <a:solidFill>
                  <a:srgbClr val="FF0000"/>
                </a:solidFill>
              </a:rPr>
              <a:t>adalah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melantik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Pegawai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Mengurus</a:t>
            </a:r>
            <a:r>
              <a:rPr lang="en-MY" dirty="0">
                <a:solidFill>
                  <a:srgbClr val="FF0000"/>
                </a:solidFill>
              </a:rPr>
              <a:t> Tender (PMT),  </a:t>
            </a:r>
            <a:r>
              <a:rPr lang="en-MY" dirty="0" err="1">
                <a:solidFill>
                  <a:srgbClr val="FF0000"/>
                </a:solidFill>
              </a:rPr>
              <a:t>Pegawai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Pembuka</a:t>
            </a:r>
            <a:r>
              <a:rPr lang="en-MY" dirty="0">
                <a:solidFill>
                  <a:srgbClr val="FF0000"/>
                </a:solidFill>
              </a:rPr>
              <a:t> Tender.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91A0D1-1A12-4E1C-841C-E3F88287D959}"/>
              </a:ext>
            </a:extLst>
          </p:cNvPr>
          <p:cNvCxnSpPr>
            <a:cxnSpLocks/>
          </p:cNvCxnSpPr>
          <p:nvPr/>
        </p:nvCxnSpPr>
        <p:spPr>
          <a:xfrm>
            <a:off x="1441901" y="1341974"/>
            <a:ext cx="971597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FC51C180-AEC4-4EE2-88C2-7B1D10D830D8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D45C760-77CD-AB00-6787-E2FE1A2E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" y="293653"/>
            <a:ext cx="863718" cy="11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Triangle 14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3F1BB-7735-422B-ACBA-AB4DBF93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PERANAN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FFB1C2D3-1061-BDD7-618A-A2DC54E6E62A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48E99C6B-5955-C6FE-35E2-DBFABC442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28" y="1142064"/>
            <a:ext cx="5079365" cy="5079365"/>
          </a:xfrm>
          <a:prstGeom prst="rect">
            <a:avLst/>
          </a:prstGeom>
        </p:spPr>
      </p:pic>
      <p:sp>
        <p:nvSpPr>
          <p:cNvPr id="78" name="Title 1">
            <a:extLst>
              <a:ext uri="{FF2B5EF4-FFF2-40B4-BE49-F238E27FC236}">
                <a16:creationId xmlns:a16="http://schemas.microsoft.com/office/drawing/2014/main" id="{5D14384A-17E7-4AF8-AD05-6F2F99BAD56E}"/>
              </a:ext>
            </a:extLst>
          </p:cNvPr>
          <p:cNvSpPr txBox="1">
            <a:spLocks/>
          </p:cNvSpPr>
          <p:nvPr/>
        </p:nvSpPr>
        <p:spPr>
          <a:xfrm>
            <a:off x="4645373" y="2989183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r>
              <a:rPr lang="en-US" sz="2400" dirty="0" err="1">
                <a:latin typeface="+mn-lt"/>
                <a:ea typeface="+mn-ea"/>
                <a:cs typeface="+mn-cs"/>
              </a:rPr>
              <a:t>Pendaftaran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Pegawai</a:t>
            </a:r>
            <a:r>
              <a:rPr lang="en-US" sz="2400" dirty="0">
                <a:latin typeface="+mn-lt"/>
                <a:ea typeface="+mn-ea"/>
                <a:cs typeface="+mn-cs"/>
              </a:rPr>
              <a:t>  </a:t>
            </a:r>
            <a:r>
              <a:rPr lang="en-US" sz="2400" dirty="0" err="1">
                <a:latin typeface="+mn-lt"/>
                <a:ea typeface="+mn-ea"/>
                <a:cs typeface="+mn-cs"/>
              </a:rPr>
              <a:t>Mengurus</a:t>
            </a:r>
            <a:r>
              <a:rPr lang="en-US" sz="2400" dirty="0">
                <a:latin typeface="+mn-lt"/>
                <a:ea typeface="+mn-ea"/>
                <a:cs typeface="+mn-cs"/>
              </a:rPr>
              <a:t> Tender.</a:t>
            </a:r>
          </a:p>
          <a:p>
            <a:pPr marL="228600">
              <a:spcAft>
                <a:spcPts val="600"/>
              </a:spcAft>
            </a:pPr>
            <a:br>
              <a:rPr lang="en-US" sz="2400" dirty="0">
                <a:latin typeface="+mn-lt"/>
                <a:ea typeface="+mn-ea"/>
                <a:cs typeface="+mn-cs"/>
              </a:rPr>
            </a:b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7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880D57-1746-4B28-8093-292BAF3333D9}"/>
              </a:ext>
            </a:extLst>
          </p:cNvPr>
          <p:cNvSpPr/>
          <p:nvPr/>
        </p:nvSpPr>
        <p:spPr>
          <a:xfrm>
            <a:off x="9938190" y="1697650"/>
            <a:ext cx="2131890" cy="450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7" y="1052502"/>
              <a:ext cx="654122" cy="494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Dashboard Utama – Log Masuk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7821A09-8E5C-4767-8863-10F71C7E3C9B}"/>
              </a:ext>
            </a:extLst>
          </p:cNvPr>
          <p:cNvSpPr txBox="1">
            <a:spLocks/>
          </p:cNvSpPr>
          <p:nvPr/>
        </p:nvSpPr>
        <p:spPr>
          <a:xfrm>
            <a:off x="9986958" y="1843954"/>
            <a:ext cx="2083122" cy="4558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FFFF00"/>
                </a:solidFill>
              </a:rPr>
              <a:t>Langkah-Langkah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isi</a:t>
            </a:r>
            <a:r>
              <a:rPr lang="en-US" sz="1400" dirty="0">
                <a:solidFill>
                  <a:srgbClr val="FFFF00"/>
                </a:solidFill>
              </a:rPr>
              <a:t> No. Kad </a:t>
            </a:r>
            <a:r>
              <a:rPr lang="en-US" sz="1400" dirty="0" err="1">
                <a:solidFill>
                  <a:srgbClr val="FFFF00"/>
                </a:solidFill>
              </a:rPr>
              <a:t>Pengenalan</a:t>
            </a:r>
            <a:r>
              <a:rPr lang="en-US" sz="1400" dirty="0">
                <a:solidFill>
                  <a:srgbClr val="FFFF00"/>
                </a:solidFill>
              </a:rPr>
              <a:t> dan </a:t>
            </a:r>
            <a:r>
              <a:rPr lang="en-US" sz="1400" dirty="0" err="1">
                <a:solidFill>
                  <a:srgbClr val="FFFF00"/>
                </a:solidFill>
              </a:rPr>
              <a:t>Katalaluan</a:t>
            </a: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Klik</a:t>
            </a:r>
            <a:r>
              <a:rPr lang="en-US" sz="1400" dirty="0">
                <a:solidFill>
                  <a:srgbClr val="FFFF00"/>
                </a:solidFill>
              </a:rPr>
              <a:t>  Log Masuk </a:t>
            </a:r>
            <a:r>
              <a:rPr lang="en-US" sz="1400" dirty="0" err="1">
                <a:solidFill>
                  <a:srgbClr val="FFFF00"/>
                </a:solidFill>
              </a:rPr>
              <a:t>untuk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akses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ke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paparan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utama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466ED6DD-4242-420E-83CE-50B5086D7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2" r="1583" b="33666"/>
          <a:stretch/>
        </p:blipFill>
        <p:spPr bwMode="auto">
          <a:xfrm>
            <a:off x="484881" y="1695629"/>
            <a:ext cx="9229529" cy="4510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E327CC0-AE2A-4507-AA53-6D33BD7B08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94304" y="3842524"/>
            <a:ext cx="1011936" cy="641792"/>
          </a:xfrm>
          <a:prstGeom prst="bentConnector3">
            <a:avLst>
              <a:gd name="adj1" fmla="val 991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DFAD-1889-422F-AA9C-007681838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16711" r="12312" b="21955"/>
          <a:stretch/>
        </p:blipFill>
        <p:spPr>
          <a:xfrm>
            <a:off x="983658" y="4612314"/>
            <a:ext cx="3066288" cy="200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50A85B70-E364-4A98-B6B4-E7469CD85DC2}"/>
              </a:ext>
            </a:extLst>
          </p:cNvPr>
          <p:cNvSpPr/>
          <p:nvPr/>
        </p:nvSpPr>
        <p:spPr>
          <a:xfrm>
            <a:off x="932439" y="3556998"/>
            <a:ext cx="2103119" cy="10553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00" dirty="0">
              <a:solidFill>
                <a:schemeClr val="bg1"/>
              </a:solidFill>
            </a:endParaRPr>
          </a:p>
          <a:p>
            <a:pPr algn="ctr"/>
            <a:endParaRPr lang="en-MY" sz="1000" dirty="0">
              <a:solidFill>
                <a:schemeClr val="bg1"/>
              </a:solidFill>
            </a:endParaRPr>
          </a:p>
          <a:p>
            <a:pPr algn="ctr"/>
            <a:r>
              <a:rPr lang="en-MY" sz="1000" dirty="0" err="1">
                <a:solidFill>
                  <a:schemeClr val="bg1"/>
                </a:solidFill>
              </a:rPr>
              <a:t>Pegawai</a:t>
            </a:r>
            <a:r>
              <a:rPr lang="en-MY" sz="1000" dirty="0">
                <a:solidFill>
                  <a:schemeClr val="bg1"/>
                </a:solidFill>
              </a:rPr>
              <a:t> yang </a:t>
            </a:r>
            <a:r>
              <a:rPr lang="en-MY" sz="1000" dirty="0" err="1">
                <a:solidFill>
                  <a:schemeClr val="bg1"/>
                </a:solidFill>
              </a:rPr>
              <a:t>dilantik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akan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menerima</a:t>
            </a:r>
            <a:r>
              <a:rPr lang="en-MY" sz="1000" dirty="0">
                <a:solidFill>
                  <a:schemeClr val="bg1"/>
                </a:solidFill>
              </a:rPr>
              <a:t> username </a:t>
            </a:r>
            <a:r>
              <a:rPr lang="en-MY" sz="1000" dirty="0" err="1">
                <a:solidFill>
                  <a:schemeClr val="bg1"/>
                </a:solidFill>
              </a:rPr>
              <a:t>dengan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katalaluan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melalui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emel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daripada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sistem</a:t>
            </a:r>
            <a:r>
              <a:rPr lang="en-MY" sz="1000" dirty="0">
                <a:solidFill>
                  <a:schemeClr val="bg1"/>
                </a:solidFill>
              </a:rPr>
              <a:t> Tender Online</a:t>
            </a:r>
          </a:p>
          <a:p>
            <a:pPr algn="ctr"/>
            <a:endParaRPr lang="en-MY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9698DD45-C8EE-4972-A491-FB4CDB7B8D13}"/>
              </a:ext>
            </a:extLst>
          </p:cNvPr>
          <p:cNvSpPr/>
          <p:nvPr/>
        </p:nvSpPr>
        <p:spPr>
          <a:xfrm>
            <a:off x="1788319" y="5560219"/>
            <a:ext cx="271462" cy="45719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1F8E43A3-DE6F-48D1-93CC-DD4ACA9FEC7C}"/>
              </a:ext>
            </a:extLst>
          </p:cNvPr>
          <p:cNvSpPr/>
          <p:nvPr/>
        </p:nvSpPr>
        <p:spPr>
          <a:xfrm>
            <a:off x="1788319" y="5688217"/>
            <a:ext cx="411956" cy="45719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Date Placeholder 11">
            <a:extLst>
              <a:ext uri="{FF2B5EF4-FFF2-40B4-BE49-F238E27FC236}">
                <a16:creationId xmlns:a16="http://schemas.microsoft.com/office/drawing/2014/main" id="{E13FB306-C8A3-484B-CFEF-5DDB2087D223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880D57-1746-4B28-8093-292BAF3333D9}"/>
              </a:ext>
            </a:extLst>
          </p:cNvPr>
          <p:cNvSpPr/>
          <p:nvPr/>
        </p:nvSpPr>
        <p:spPr>
          <a:xfrm>
            <a:off x="9840654" y="1699671"/>
            <a:ext cx="2131890" cy="450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D2F953-6766-4E6C-A174-FF4AFCFF91B8}"/>
              </a:ext>
            </a:extLst>
          </p:cNvPr>
          <p:cNvSpPr txBox="1">
            <a:spLocks/>
          </p:cNvSpPr>
          <p:nvPr/>
        </p:nvSpPr>
        <p:spPr>
          <a:xfrm>
            <a:off x="9840654" y="1787987"/>
            <a:ext cx="2009970" cy="507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FFFF00"/>
                </a:solidFill>
              </a:rPr>
              <a:t>Langkah-Langkah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klik</a:t>
            </a:r>
            <a:r>
              <a:rPr lang="en-US" sz="1400" dirty="0">
                <a:solidFill>
                  <a:srgbClr val="FFFF00"/>
                </a:solidFill>
              </a:rPr>
              <a:t> menu Daftar </a:t>
            </a:r>
            <a:r>
              <a:rPr lang="en-US" sz="1400" dirty="0" err="1">
                <a:solidFill>
                  <a:srgbClr val="FFFF00"/>
                </a:solidFill>
              </a:rPr>
              <a:t>Pegawai</a:t>
            </a: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isi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maklumat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pengguna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mengikut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peranan</a:t>
            </a:r>
            <a:r>
              <a:rPr lang="en-US" sz="1400" dirty="0">
                <a:solidFill>
                  <a:srgbClr val="FFFF00"/>
                </a:solidFill>
              </a:rPr>
              <a:t> yang </a:t>
            </a:r>
            <a:r>
              <a:rPr lang="en-US" sz="1400" dirty="0" err="1">
                <a:solidFill>
                  <a:srgbClr val="FFFF00"/>
                </a:solidFill>
              </a:rPr>
              <a:t>dimohon</a:t>
            </a:r>
            <a:r>
              <a:rPr lang="en-US" sz="1400" dirty="0">
                <a:solidFill>
                  <a:srgbClr val="FFFF00"/>
                </a:solidFill>
              </a:rPr>
              <a:t> dan </a:t>
            </a:r>
            <a:r>
              <a:rPr lang="en-US" sz="1400" dirty="0" err="1">
                <a:solidFill>
                  <a:srgbClr val="FFFF00"/>
                </a:solidFill>
              </a:rPr>
              <a:t>klik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butang</a:t>
            </a:r>
            <a:r>
              <a:rPr lang="en-US" sz="1400" dirty="0">
                <a:solidFill>
                  <a:srgbClr val="FFFF00"/>
                </a:solidFill>
              </a:rPr>
              <a:t> daftar</a:t>
            </a:r>
          </a:p>
          <a:p>
            <a:pPr marL="0" indent="0">
              <a:buNone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klik</a:t>
            </a:r>
            <a:r>
              <a:rPr lang="en-US" sz="1400" dirty="0">
                <a:solidFill>
                  <a:srgbClr val="FFFF00"/>
                </a:solidFill>
              </a:rPr>
              <a:t> menu  “</a:t>
            </a:r>
            <a:r>
              <a:rPr lang="en-US" sz="1400" dirty="0" err="1">
                <a:solidFill>
                  <a:srgbClr val="FFFF00"/>
                </a:solidFill>
              </a:rPr>
              <a:t>tambah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pengguna</a:t>
            </a:r>
            <a:r>
              <a:rPr lang="en-US" sz="1400" dirty="0">
                <a:solidFill>
                  <a:srgbClr val="FFFF00"/>
                </a:solidFill>
              </a:rPr>
              <a:t>” </a:t>
            </a:r>
            <a:r>
              <a:rPr lang="en-US" sz="1400" dirty="0" err="1">
                <a:solidFill>
                  <a:srgbClr val="FFFF00"/>
                </a:solidFill>
              </a:rPr>
              <a:t>untuk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pendaftaran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pegawai</a:t>
            </a:r>
            <a:r>
              <a:rPr lang="en-US" sz="1400" dirty="0">
                <a:solidFill>
                  <a:srgbClr val="FFFF00"/>
                </a:solidFill>
              </a:rPr>
              <a:t> yang </a:t>
            </a:r>
            <a:r>
              <a:rPr lang="en-US" sz="1400" dirty="0" err="1">
                <a:solidFill>
                  <a:srgbClr val="FFFF00"/>
                </a:solidFill>
              </a:rPr>
              <a:t>seterusnya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BE67C22-F070-45FC-AE98-8BD0A75C1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" t="26035" r="89253" b="69672"/>
          <a:stretch/>
        </p:blipFill>
        <p:spPr bwMode="auto">
          <a:xfrm>
            <a:off x="10199923" y="2609495"/>
            <a:ext cx="1306215" cy="255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75B4A9-E778-466B-A088-64D6D3F7F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063" r="2991" b="21895"/>
          <a:stretch/>
        </p:blipFill>
        <p:spPr bwMode="auto">
          <a:xfrm>
            <a:off x="484880" y="1677664"/>
            <a:ext cx="9233854" cy="453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4ABFCC9E-D568-4447-B40B-1A625A40A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14" t="13987" r="1617" b="41143"/>
          <a:stretch/>
        </p:blipFill>
        <p:spPr bwMode="auto">
          <a:xfrm>
            <a:off x="2612072" y="3742766"/>
            <a:ext cx="4130104" cy="233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4F0FC52-A71D-41DF-B8D0-BEA574B7C6EA}"/>
              </a:ext>
            </a:extLst>
          </p:cNvPr>
          <p:cNvCxnSpPr>
            <a:cxnSpLocks/>
          </p:cNvCxnSpPr>
          <p:nvPr/>
        </p:nvCxnSpPr>
        <p:spPr>
          <a:xfrm>
            <a:off x="1644210" y="3060600"/>
            <a:ext cx="1684206" cy="555235"/>
          </a:xfrm>
          <a:prstGeom prst="bentConnector3">
            <a:avLst>
              <a:gd name="adj1" fmla="val 99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2DA0FDD-A864-4D10-AC3F-D21A19566CA2}"/>
              </a:ext>
            </a:extLst>
          </p:cNvPr>
          <p:cNvSpPr/>
          <p:nvPr/>
        </p:nvSpPr>
        <p:spPr>
          <a:xfrm>
            <a:off x="2193969" y="2464094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7B803190-9215-43EC-997C-C013636A6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32" t="53773" r="4128" b="43092"/>
          <a:stretch/>
        </p:blipFill>
        <p:spPr bwMode="auto">
          <a:xfrm>
            <a:off x="10225323" y="4012398"/>
            <a:ext cx="1252487" cy="23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130FCE-C180-48E7-AB0F-4984A6EF6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0825" r="82615" b="44705"/>
          <a:stretch/>
        </p:blipFill>
        <p:spPr bwMode="auto">
          <a:xfrm>
            <a:off x="1447800" y="2119001"/>
            <a:ext cx="609122" cy="109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FD954D-51F7-47C1-81A6-C12236BE3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0825" r="82615" b="44705"/>
          <a:stretch/>
        </p:blipFill>
        <p:spPr bwMode="auto">
          <a:xfrm>
            <a:off x="507269" y="3138814"/>
            <a:ext cx="1684206" cy="555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2AB83196-2C9E-47E6-A72D-7C74D655E0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609" t="23860" r="17077" b="72200"/>
          <a:stretch/>
        </p:blipFill>
        <p:spPr>
          <a:xfrm>
            <a:off x="10313280" y="5462838"/>
            <a:ext cx="1104900" cy="235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959B5086-EE21-FFCE-0076-CC8A4982E13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6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80C4FD-94AE-99A5-EA55-58FDA68AB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1"/>
          <a:stretch/>
        </p:blipFill>
        <p:spPr>
          <a:xfrm>
            <a:off x="448055" y="1514514"/>
            <a:ext cx="10253283" cy="48904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</a:t>
            </a:r>
            <a:r>
              <a:rPr lang="en-US" dirty="0" err="1"/>
              <a:t>Kemaskini</a:t>
            </a:r>
            <a:endParaRPr lang="en-US" dirty="0"/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94DF56-94D8-7BBC-FD33-1E43D4ED4BCD}"/>
              </a:ext>
            </a:extLst>
          </p:cNvPr>
          <p:cNvCxnSpPr>
            <a:cxnSpLocks/>
            <a:stCxn id="31" idx="3"/>
            <a:endCxn id="23" idx="1"/>
          </p:cNvCxnSpPr>
          <p:nvPr/>
        </p:nvCxnSpPr>
        <p:spPr>
          <a:xfrm>
            <a:off x="9284476" y="1345822"/>
            <a:ext cx="480831" cy="16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BDA3966-C7BB-4E56-705F-C89D00234113}"/>
              </a:ext>
            </a:extLst>
          </p:cNvPr>
          <p:cNvSpPr/>
          <p:nvPr/>
        </p:nvSpPr>
        <p:spPr>
          <a:xfrm>
            <a:off x="9588700" y="1461677"/>
            <a:ext cx="1205948" cy="309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E76AF6-B8F9-670C-0347-5001B3E91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473" y="702795"/>
            <a:ext cx="1991003" cy="128605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D879024-620A-7CE7-65B9-B1B6AB74F46A}"/>
              </a:ext>
            </a:extLst>
          </p:cNvPr>
          <p:cNvSpPr/>
          <p:nvPr/>
        </p:nvSpPr>
        <p:spPr>
          <a:xfrm>
            <a:off x="592702" y="2410864"/>
            <a:ext cx="10910183" cy="4281038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DC05BB-F4A9-E7FF-9B52-2C259CF0A6EF}"/>
              </a:ext>
            </a:extLst>
          </p:cNvPr>
          <p:cNvSpPr txBox="1"/>
          <p:nvPr/>
        </p:nvSpPr>
        <p:spPr>
          <a:xfrm>
            <a:off x="689115" y="2504661"/>
            <a:ext cx="8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Menu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EB3C7D-04BA-F366-0AA8-7BF53CBE5D6D}"/>
              </a:ext>
            </a:extLst>
          </p:cNvPr>
          <p:cNvSpPr txBox="1"/>
          <p:nvPr/>
        </p:nvSpPr>
        <p:spPr>
          <a:xfrm>
            <a:off x="3516660" y="2837274"/>
            <a:ext cx="797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tambah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 di </a:t>
            </a:r>
            <a:r>
              <a:rPr lang="en-MY" sz="1600" dirty="0" err="1"/>
              <a:t>dalam</a:t>
            </a:r>
            <a:r>
              <a:rPr lang="en-MY" sz="1600" dirty="0"/>
              <a:t> </a:t>
            </a:r>
            <a:r>
              <a:rPr lang="en-MY" sz="1600" dirty="0" err="1"/>
              <a:t>sistem</a:t>
            </a:r>
            <a:r>
              <a:rPr lang="en-MY" sz="1600" dirty="0"/>
              <a:t> </a:t>
            </a:r>
            <a:r>
              <a:rPr lang="en-MY" sz="1600" dirty="0" err="1"/>
              <a:t>sekiranya</a:t>
            </a:r>
            <a:r>
              <a:rPr lang="en-MY" sz="1600" dirty="0"/>
              <a:t> </a:t>
            </a:r>
            <a:r>
              <a:rPr lang="en-MY" sz="1600" dirty="0" err="1"/>
              <a:t>nama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 </a:t>
            </a:r>
            <a:r>
              <a:rPr lang="en-MY" sz="1600" dirty="0" err="1"/>
              <a:t>tiada</a:t>
            </a:r>
            <a:r>
              <a:rPr lang="en-MY" sz="1600" dirty="0"/>
              <a:t> </a:t>
            </a:r>
            <a:r>
              <a:rPr lang="en-MY" sz="1600" dirty="0" err="1"/>
              <a:t>dalam</a:t>
            </a:r>
            <a:r>
              <a:rPr lang="en-MY" sz="1600" dirty="0"/>
              <a:t> </a:t>
            </a:r>
            <a:r>
              <a:rPr lang="en-MY" sz="1600" dirty="0" err="1"/>
              <a:t>senarai</a:t>
            </a:r>
            <a:r>
              <a:rPr lang="en-MY" sz="1600" dirty="0"/>
              <a:t> </a:t>
            </a:r>
            <a:r>
              <a:rPr lang="en-MY" sz="1600" dirty="0" err="1"/>
              <a:t>sedia</a:t>
            </a:r>
            <a:r>
              <a:rPr lang="en-MY" sz="1600" dirty="0"/>
              <a:t> </a:t>
            </a:r>
            <a:r>
              <a:rPr lang="en-MY" sz="1600" dirty="0" err="1"/>
              <a:t>ada</a:t>
            </a:r>
            <a:endParaRPr lang="en-MY" sz="1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F4487EC-AABF-2B37-B9B3-2BF5D7CF7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16" y="3309638"/>
            <a:ext cx="544594" cy="6074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103BB4-EA31-C604-E297-F920E3D3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38" y="4006489"/>
            <a:ext cx="544594" cy="6099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27BEAB-B7A0-62CC-8D16-EB0B4F421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01" y="4717139"/>
            <a:ext cx="586231" cy="6350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2883DE-D912-3118-4A8D-A6F2A93FB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175" y="6083054"/>
            <a:ext cx="1936740" cy="4797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574759E-CB3C-C510-5FAF-640AD3BD9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04" y="5524852"/>
            <a:ext cx="1936741" cy="4674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E86176A-BC3D-7ECE-DBF2-27E9F5FA34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216" y="2869377"/>
            <a:ext cx="2444797" cy="33955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7574A1B-6DA5-6609-4538-9B7E1C3B6A37}"/>
              </a:ext>
            </a:extLst>
          </p:cNvPr>
          <p:cNvSpPr txBox="1"/>
          <p:nvPr/>
        </p:nvSpPr>
        <p:spPr>
          <a:xfrm>
            <a:off x="3516660" y="3485120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papar</a:t>
            </a:r>
            <a:r>
              <a:rPr lang="en-MY" sz="1600" dirty="0"/>
              <a:t> </a:t>
            </a:r>
            <a:r>
              <a:rPr lang="en-MY" sz="1600" dirty="0" err="1"/>
              <a:t>maklumat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endParaRPr lang="en-MY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711D01-006D-2385-8A8F-B6BC4D2019BF}"/>
              </a:ext>
            </a:extLst>
          </p:cNvPr>
          <p:cNvSpPr txBox="1"/>
          <p:nvPr/>
        </p:nvSpPr>
        <p:spPr>
          <a:xfrm>
            <a:off x="3516660" y="4121776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kemaskini</a:t>
            </a:r>
            <a:r>
              <a:rPr lang="en-MY" sz="1600" dirty="0"/>
              <a:t> </a:t>
            </a:r>
            <a:r>
              <a:rPr lang="en-MY" sz="1600" dirty="0" err="1"/>
              <a:t>maklumat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endParaRPr lang="en-MY" sz="1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8C690A-6BC3-6E57-FC0D-48E0BCF8FD63}"/>
              </a:ext>
            </a:extLst>
          </p:cNvPr>
          <p:cNvSpPr txBox="1"/>
          <p:nvPr/>
        </p:nvSpPr>
        <p:spPr>
          <a:xfrm>
            <a:off x="3481417" y="4876612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nyahaktifkan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 di </a:t>
            </a:r>
            <a:r>
              <a:rPr lang="en-MY" sz="1600" dirty="0" err="1"/>
              <a:t>dalam</a:t>
            </a:r>
            <a:endParaRPr lang="en-MY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1A7725-E9CD-AFA3-782A-2B6CD5241178}"/>
              </a:ext>
            </a:extLst>
          </p:cNvPr>
          <p:cNvSpPr txBox="1"/>
          <p:nvPr/>
        </p:nvSpPr>
        <p:spPr>
          <a:xfrm>
            <a:off x="3481417" y="5589319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serah</a:t>
            </a:r>
            <a:r>
              <a:rPr lang="en-MY" sz="1600" dirty="0"/>
              <a:t> </a:t>
            </a:r>
            <a:r>
              <a:rPr lang="en-MY" sz="1600" dirty="0" err="1"/>
              <a:t>semula</a:t>
            </a:r>
            <a:r>
              <a:rPr lang="en-MY" sz="1600" dirty="0"/>
              <a:t> tender </a:t>
            </a:r>
            <a:r>
              <a:rPr lang="en-MY" sz="1600" dirty="0" err="1"/>
              <a:t>tersebut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Pegawai</a:t>
            </a:r>
            <a:r>
              <a:rPr lang="en-MY" sz="1600" dirty="0"/>
              <a:t> </a:t>
            </a:r>
            <a:r>
              <a:rPr lang="en-MY" sz="1600" dirty="0" err="1"/>
              <a:t>Meja</a:t>
            </a:r>
            <a:r>
              <a:rPr lang="en-MY" sz="1600" dirty="0"/>
              <a:t> </a:t>
            </a:r>
            <a:r>
              <a:rPr lang="en-MY" sz="1600" dirty="0" err="1"/>
              <a:t>terkini</a:t>
            </a:r>
            <a:r>
              <a:rPr lang="en-MY" sz="1600" dirty="0"/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5AC822-B27A-B6BD-D762-77C36AA8883D}"/>
              </a:ext>
            </a:extLst>
          </p:cNvPr>
          <p:cNvSpPr txBox="1"/>
          <p:nvPr/>
        </p:nvSpPr>
        <p:spPr>
          <a:xfrm>
            <a:off x="3481417" y="6082450"/>
            <a:ext cx="797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1600" dirty="0" err="1"/>
              <a:t>Berfungsi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“Reset” Kembali </a:t>
            </a:r>
            <a:r>
              <a:rPr lang="en-MY" sz="1600" dirty="0" err="1"/>
              <a:t>katalaluan</a:t>
            </a:r>
            <a:r>
              <a:rPr lang="en-MY" sz="1600" dirty="0"/>
              <a:t> </a:t>
            </a:r>
            <a:r>
              <a:rPr lang="en-MY" sz="1600" dirty="0" err="1"/>
              <a:t>pengguna</a:t>
            </a:r>
            <a:r>
              <a:rPr lang="en-MY" sz="1600" dirty="0"/>
              <a:t>.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460BBF0C-282C-FC7D-1BC3-F09BBA2BA003}"/>
              </a:ext>
            </a:extLst>
          </p:cNvPr>
          <p:cNvSpPr/>
          <p:nvPr/>
        </p:nvSpPr>
        <p:spPr>
          <a:xfrm>
            <a:off x="1284204" y="1543849"/>
            <a:ext cx="5528438" cy="521407"/>
          </a:xfrm>
          <a:prstGeom prst="wedgeRoundRectCallout">
            <a:avLst>
              <a:gd name="adj1" fmla="val 60344"/>
              <a:gd name="adj2" fmla="val 1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lebih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daripada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satu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7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/Daftar </a:t>
            </a:r>
            <a:r>
              <a:rPr lang="en-US" dirty="0" err="1"/>
              <a:t>Pegawai</a:t>
            </a:r>
            <a:endParaRPr lang="en-US" dirty="0"/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56136A-7BEC-AF7C-7E1D-81A7E2DF65AE}"/>
              </a:ext>
            </a:extLst>
          </p:cNvPr>
          <p:cNvSpPr/>
          <p:nvPr/>
        </p:nvSpPr>
        <p:spPr>
          <a:xfrm>
            <a:off x="2306986" y="3305194"/>
            <a:ext cx="5528438" cy="521407"/>
          </a:xfrm>
          <a:prstGeom prst="wedgeRoundRectCallout">
            <a:avLst>
              <a:gd name="adj1" fmla="val 60344"/>
              <a:gd name="adj2" fmla="val 1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lebih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daripada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satu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tukar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7D4A7-98C0-CFB3-4FDC-E845000DC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71"/>
          <a:stretch/>
        </p:blipFill>
        <p:spPr>
          <a:xfrm>
            <a:off x="448055" y="1514514"/>
            <a:ext cx="10253283" cy="4890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E7C2F-F3C0-9363-6B29-1C272DAB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022" y="2734471"/>
            <a:ext cx="9251335" cy="406637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BC12468-23A2-CEBC-78DE-CA4BE182A127}"/>
              </a:ext>
            </a:extLst>
          </p:cNvPr>
          <p:cNvSpPr/>
          <p:nvPr/>
        </p:nvSpPr>
        <p:spPr>
          <a:xfrm>
            <a:off x="1884926" y="2339672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62D1D6-D4C7-C98F-DD99-1AAFBD33DFF3}"/>
              </a:ext>
            </a:extLst>
          </p:cNvPr>
          <p:cNvSpPr/>
          <p:nvPr/>
        </p:nvSpPr>
        <p:spPr>
          <a:xfrm>
            <a:off x="394249" y="2549224"/>
            <a:ext cx="1207008" cy="218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C275488-8809-5E0D-31EA-9E091811D440}"/>
              </a:ext>
            </a:extLst>
          </p:cNvPr>
          <p:cNvCxnSpPr>
            <a:stCxn id="12" idx="6"/>
            <a:endCxn id="3" idx="0"/>
          </p:cNvCxnSpPr>
          <p:nvPr/>
        </p:nvCxnSpPr>
        <p:spPr>
          <a:xfrm>
            <a:off x="3091934" y="2448976"/>
            <a:ext cx="4150756" cy="285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18D6019-C944-1068-69E6-7C3D97BFDAB5}"/>
              </a:ext>
            </a:extLst>
          </p:cNvPr>
          <p:cNvCxnSpPr>
            <a:stCxn id="13" idx="4"/>
            <a:endCxn id="3" idx="1"/>
          </p:cNvCxnSpPr>
          <p:nvPr/>
        </p:nvCxnSpPr>
        <p:spPr>
          <a:xfrm rot="16200000" flipH="1">
            <a:off x="807473" y="2958111"/>
            <a:ext cx="1999828" cy="16192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76D1734-3F9E-4D20-89F3-CF77BDFCBC82}"/>
              </a:ext>
            </a:extLst>
          </p:cNvPr>
          <p:cNvSpPr/>
          <p:nvPr/>
        </p:nvSpPr>
        <p:spPr>
          <a:xfrm>
            <a:off x="9193635" y="2288357"/>
            <a:ext cx="2057400" cy="600751"/>
          </a:xfrm>
          <a:prstGeom prst="wedgeRoundRectCallout">
            <a:avLst>
              <a:gd name="adj1" fmla="val -50767"/>
              <a:gd name="adj2" fmla="val 810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ysClr val="windowText" lastClr="000000"/>
                </a:solidFill>
              </a:rPr>
              <a:t>Isikan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F9AE49C-3101-50CB-E856-AA1B318A4F9A}"/>
              </a:ext>
            </a:extLst>
          </p:cNvPr>
          <p:cNvSpPr/>
          <p:nvPr/>
        </p:nvSpPr>
        <p:spPr>
          <a:xfrm>
            <a:off x="9726444" y="3305194"/>
            <a:ext cx="2057400" cy="1042338"/>
          </a:xfrm>
          <a:prstGeom prst="wedgeRoundRectCallout">
            <a:avLst>
              <a:gd name="adj1" fmla="val -104933"/>
              <a:gd name="adj2" fmla="val 5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di JKR Negeri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JKR Negeri yang </a:t>
            </a:r>
            <a:r>
              <a:rPr lang="en-US" sz="1200" dirty="0" err="1">
                <a:solidFill>
                  <a:sysClr val="windowText" lastClr="000000"/>
                </a:solidFill>
              </a:rPr>
              <a:t>berkenaan</a:t>
            </a:r>
            <a:r>
              <a:rPr lang="en-US" sz="1200" dirty="0">
                <a:solidFill>
                  <a:sysClr val="windowText" lastClr="000000"/>
                </a:solidFill>
              </a:rPr>
              <a:t>.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JKR Ibu </a:t>
            </a:r>
            <a:r>
              <a:rPr lang="en-US" sz="1200" dirty="0" err="1">
                <a:solidFill>
                  <a:sysClr val="windowText" lastClr="000000"/>
                </a:solidFill>
              </a:rPr>
              <a:t>Pejabat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JKR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E6D9598-221B-B6E9-58DF-BE2C41121165}"/>
              </a:ext>
            </a:extLst>
          </p:cNvPr>
          <p:cNvSpPr/>
          <p:nvPr/>
        </p:nvSpPr>
        <p:spPr>
          <a:xfrm>
            <a:off x="5131281" y="3668933"/>
            <a:ext cx="2057400" cy="1216200"/>
          </a:xfrm>
          <a:prstGeom prst="wedgeRoundRectCallout">
            <a:avLst>
              <a:gd name="adj1" fmla="val -104933"/>
              <a:gd name="adj2" fmla="val 55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di JKR Negeri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Cawangan Negeri. </a:t>
            </a:r>
            <a:r>
              <a:rPr lang="en-US" sz="12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adalah</a:t>
            </a:r>
            <a:r>
              <a:rPr lang="en-US" sz="1200" dirty="0">
                <a:solidFill>
                  <a:sysClr val="windowText" lastClr="000000"/>
                </a:solidFill>
              </a:rPr>
              <a:t> JKR Ibu </a:t>
            </a:r>
            <a:r>
              <a:rPr lang="en-US" sz="1200" dirty="0" err="1">
                <a:solidFill>
                  <a:sysClr val="windowText" lastClr="000000"/>
                </a:solidFill>
              </a:rPr>
              <a:t>Pejabat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Cawangan yang </a:t>
            </a:r>
            <a:r>
              <a:rPr lang="en-US" sz="1200" dirty="0" err="1">
                <a:solidFill>
                  <a:sysClr val="windowText" lastClr="000000"/>
                </a:solidFill>
              </a:rPr>
              <a:t>berkenaan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E47D90-0963-526B-6260-0E71C96BAE28}"/>
              </a:ext>
            </a:extLst>
          </p:cNvPr>
          <p:cNvSpPr/>
          <p:nvPr/>
        </p:nvSpPr>
        <p:spPr>
          <a:xfrm>
            <a:off x="5786438" y="5475358"/>
            <a:ext cx="288607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dengan</a:t>
            </a:r>
            <a:r>
              <a:rPr lang="en-US" sz="1400" dirty="0">
                <a:solidFill>
                  <a:sysClr val="windowText" lastClr="000000"/>
                </a:solidFill>
              </a:rPr>
              <a:t> (/) pada </a:t>
            </a:r>
            <a:r>
              <a:rPr lang="en-US" sz="1400" dirty="0" err="1">
                <a:solidFill>
                  <a:sysClr val="windowText" lastClr="000000"/>
                </a:solidFill>
              </a:rPr>
              <a:t>kotak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dan (/) pada </a:t>
            </a:r>
            <a:r>
              <a:rPr lang="en-US" sz="1400" dirty="0" err="1">
                <a:solidFill>
                  <a:sysClr val="windowText" lastClr="000000"/>
                </a:solidFill>
              </a:rPr>
              <a:t>kotak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Aktif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EDF024-2E76-7DB6-85B8-AA8F727ED0A1}"/>
              </a:ext>
            </a:extLst>
          </p:cNvPr>
          <p:cNvCxnSpPr>
            <a:cxnSpLocks/>
            <a:stCxn id="25" idx="1"/>
            <a:endCxn id="30" idx="3"/>
          </p:cNvCxnSpPr>
          <p:nvPr/>
        </p:nvCxnSpPr>
        <p:spPr>
          <a:xfrm flipH="1">
            <a:off x="3288639" y="5920342"/>
            <a:ext cx="2497799" cy="1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B48D3E-2DCA-CF36-A04D-1CACB9E3B467}"/>
              </a:ext>
            </a:extLst>
          </p:cNvPr>
          <p:cNvCxnSpPr/>
          <p:nvPr/>
        </p:nvCxnSpPr>
        <p:spPr>
          <a:xfrm>
            <a:off x="8672513" y="5934193"/>
            <a:ext cx="1557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316BFA-FCB5-D442-ABC8-048DF1169EB7}"/>
              </a:ext>
            </a:extLst>
          </p:cNvPr>
          <p:cNvSpPr/>
          <p:nvPr/>
        </p:nvSpPr>
        <p:spPr>
          <a:xfrm>
            <a:off x="2980148" y="5712303"/>
            <a:ext cx="308491" cy="450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996DCD-EEA7-5144-81AA-70E99454667E}"/>
              </a:ext>
            </a:extLst>
          </p:cNvPr>
          <p:cNvSpPr/>
          <p:nvPr/>
        </p:nvSpPr>
        <p:spPr>
          <a:xfrm>
            <a:off x="10233909" y="5719646"/>
            <a:ext cx="308491" cy="450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22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</a:t>
            </a:r>
            <a:r>
              <a:rPr lang="en-US" dirty="0" err="1"/>
              <a:t>Kemaskini</a:t>
            </a:r>
            <a:endParaRPr lang="en-US" dirty="0"/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EC4E1-B140-9FE2-A96F-05A2836C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70" y="1514514"/>
            <a:ext cx="544594" cy="609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E906D-77CF-2CF1-5EE9-765D58F4A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919" y="1452256"/>
            <a:ext cx="9215438" cy="494851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C45FD0-D047-6382-33AB-7B8216672F2A}"/>
              </a:ext>
            </a:extLst>
          </p:cNvPr>
          <p:cNvSpPr/>
          <p:nvPr/>
        </p:nvSpPr>
        <p:spPr>
          <a:xfrm>
            <a:off x="9539081" y="2213420"/>
            <a:ext cx="2057400" cy="600751"/>
          </a:xfrm>
          <a:prstGeom prst="wedgeRoundRectCallout">
            <a:avLst>
              <a:gd name="adj1" fmla="val -50767"/>
              <a:gd name="adj2" fmla="val 810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sedia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ada</a:t>
            </a:r>
            <a:r>
              <a:rPr lang="en-US" sz="1200" dirty="0">
                <a:solidFill>
                  <a:sysClr val="windowText" lastClr="000000"/>
                </a:solidFill>
              </a:rPr>
              <a:t>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09E585D-1D13-07C3-BB04-9958BEB0EC39}"/>
              </a:ext>
            </a:extLst>
          </p:cNvPr>
          <p:cNvSpPr/>
          <p:nvPr/>
        </p:nvSpPr>
        <p:spPr>
          <a:xfrm>
            <a:off x="9405731" y="3443079"/>
            <a:ext cx="2057400" cy="600751"/>
          </a:xfrm>
          <a:prstGeom prst="wedgeRoundRectCallout">
            <a:avLst>
              <a:gd name="adj1" fmla="val 13122"/>
              <a:gd name="adj2" fmla="val 10720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tambah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tambah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Pegawai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2FD0837-2FA3-5570-D1BA-300D4E6AD6A8}"/>
              </a:ext>
            </a:extLst>
          </p:cNvPr>
          <p:cNvSpPr/>
          <p:nvPr/>
        </p:nvSpPr>
        <p:spPr>
          <a:xfrm>
            <a:off x="8377031" y="5633817"/>
            <a:ext cx="2057400" cy="600751"/>
          </a:xfrm>
          <a:prstGeom prst="wedgeRoundRectCallout">
            <a:avLst>
              <a:gd name="adj1" fmla="val 43678"/>
              <a:gd name="adj2" fmla="val -759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Sila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butang</a:t>
            </a:r>
            <a:r>
              <a:rPr lang="en-US" sz="1200" dirty="0">
                <a:solidFill>
                  <a:sysClr val="windowText" lastClr="000000"/>
                </a:solidFill>
              </a:rPr>
              <a:t> “dustbin”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buang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peranan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286CB5-77A2-3602-BA55-84434A4BB344}"/>
              </a:ext>
            </a:extLst>
          </p:cNvPr>
          <p:cNvSpPr/>
          <p:nvPr/>
        </p:nvSpPr>
        <p:spPr>
          <a:xfrm>
            <a:off x="424670" y="2215172"/>
            <a:ext cx="211850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butang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hijau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untuk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maklumat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82B33F-6C40-BF50-B8A1-08C8FA90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55" y="1482784"/>
            <a:ext cx="9288602" cy="49598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Admin -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/ “Assign To Tender”</a:t>
            </a:r>
          </a:p>
        </p:txBody>
      </p:sp>
      <p:sp>
        <p:nvSpPr>
          <p:cNvPr id="17" name="Date Placeholder 11">
            <a:extLst>
              <a:ext uri="{FF2B5EF4-FFF2-40B4-BE49-F238E27FC236}">
                <a16:creationId xmlns:a16="http://schemas.microsoft.com/office/drawing/2014/main" id="{BB13FD5D-715F-EE14-2E51-207A3F2F3C55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286CB5-77A2-3602-BA55-84434A4BB344}"/>
              </a:ext>
            </a:extLst>
          </p:cNvPr>
          <p:cNvSpPr/>
          <p:nvPr/>
        </p:nvSpPr>
        <p:spPr>
          <a:xfrm>
            <a:off x="424670" y="2215172"/>
            <a:ext cx="2118505" cy="8899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butang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biru</a:t>
            </a:r>
            <a:r>
              <a:rPr lang="en-US" sz="1400" dirty="0">
                <a:solidFill>
                  <a:sysClr val="windowText" lastClr="000000"/>
                </a:solidFill>
              </a:rPr>
              <a:t> “Assign To Tender” </a:t>
            </a:r>
            <a:r>
              <a:rPr lang="en-US" sz="1400" dirty="0" err="1">
                <a:solidFill>
                  <a:sysClr val="windowText" lastClr="000000"/>
                </a:solidFill>
              </a:rPr>
              <a:t>bagi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serahan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semula</a:t>
            </a:r>
            <a:r>
              <a:rPr lang="en-US" sz="1400" dirty="0">
                <a:solidFill>
                  <a:sysClr val="windowText" lastClr="000000"/>
                </a:solidFill>
              </a:rPr>
              <a:t> tender </a:t>
            </a:r>
            <a:r>
              <a:rPr lang="en-US" sz="1400" dirty="0" err="1">
                <a:solidFill>
                  <a:sysClr val="windowText" lastClr="000000"/>
                </a:solidFill>
              </a:rPr>
              <a:t>kepada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baru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2C1D5-97FE-A4B0-B365-C2F4827D6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70" y="1629325"/>
            <a:ext cx="1936741" cy="46748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C45FD0-D047-6382-33AB-7B8216672F2A}"/>
              </a:ext>
            </a:extLst>
          </p:cNvPr>
          <p:cNvSpPr/>
          <p:nvPr/>
        </p:nvSpPr>
        <p:spPr>
          <a:xfrm>
            <a:off x="1797346" y="3344843"/>
            <a:ext cx="2057400" cy="600751"/>
          </a:xfrm>
          <a:prstGeom prst="wedgeRoundRectCallout">
            <a:avLst>
              <a:gd name="adj1" fmla="val 63122"/>
              <a:gd name="adj2" fmla="val -7354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(/) pada </a:t>
            </a:r>
            <a:r>
              <a:rPr lang="en-US" sz="1200" dirty="0" err="1">
                <a:solidFill>
                  <a:sysClr val="windowText" lastClr="000000"/>
                </a:solidFill>
              </a:rPr>
              <a:t>kotak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pilih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A11967-A70D-A0FD-D806-99BCA45D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776" y="5955798"/>
            <a:ext cx="1495634" cy="38105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83F56FF-A9F6-A87E-6CF3-E19DD0A1B701}"/>
              </a:ext>
            </a:extLst>
          </p:cNvPr>
          <p:cNvSpPr/>
          <p:nvPr/>
        </p:nvSpPr>
        <p:spPr>
          <a:xfrm>
            <a:off x="7224056" y="1611843"/>
            <a:ext cx="2057400" cy="600751"/>
          </a:xfrm>
          <a:prstGeom prst="wedgeRoundRectCallout">
            <a:avLst>
              <a:gd name="adj1" fmla="val -79239"/>
              <a:gd name="adj2" fmla="val 1309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Mulakan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dengan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carian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nama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projek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401A154-AE93-EA39-CE4A-55AA80F27FB5}"/>
              </a:ext>
            </a:extLst>
          </p:cNvPr>
          <p:cNvSpPr/>
          <p:nvPr/>
        </p:nvSpPr>
        <p:spPr>
          <a:xfrm>
            <a:off x="9612245" y="5122972"/>
            <a:ext cx="2057400" cy="600751"/>
          </a:xfrm>
          <a:prstGeom prst="wedgeRoundRectCallout">
            <a:avLst>
              <a:gd name="adj1" fmla="val 31178"/>
              <a:gd name="adj2" fmla="val 8580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</a:rPr>
              <a:t>Klik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butang</a:t>
            </a:r>
            <a:r>
              <a:rPr lang="en-US" sz="1200" dirty="0">
                <a:solidFill>
                  <a:sysClr val="windowText" lastClr="000000"/>
                </a:solidFill>
              </a:rPr>
              <a:t> assign </a:t>
            </a:r>
            <a:r>
              <a:rPr lang="en-US" sz="1200" dirty="0" err="1">
                <a:solidFill>
                  <a:sysClr val="windowText" lastClr="000000"/>
                </a:solidFill>
              </a:rPr>
              <a:t>untuk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serahan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</a:rPr>
              <a:t>semula</a:t>
            </a:r>
            <a:r>
              <a:rPr lang="en-US" sz="1200" dirty="0">
                <a:solidFill>
                  <a:sysClr val="windowText" lastClr="000000"/>
                </a:solidFill>
              </a:rPr>
              <a:t> tender.</a:t>
            </a:r>
            <a:endParaRPr lang="en-MY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1409</Words>
  <Application>Microsoft Office PowerPoint</Application>
  <PresentationFormat>Widescreen</PresentationFormat>
  <Paragraphs>166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Nota Penting</vt:lpstr>
      <vt:lpstr>PERANAN ADMIN </vt:lpstr>
      <vt:lpstr>PANDUAN PENGGUNAAN SISTEM | PENTADBIR PEJABAT</vt:lpstr>
      <vt:lpstr>PANDUAN PENGGUNAAN SISTEM | PENTADBIR PEJABAT </vt:lpstr>
      <vt:lpstr>PANDUAN PENGGUNAAN SISTEM | PENTADBIR PEJABAT </vt:lpstr>
      <vt:lpstr>PANDUAN PENGGUNAAN SISTEM | PENTADBIR PEJABAT </vt:lpstr>
      <vt:lpstr>PANDUAN PENGGUNAAN SISTEM | PENTADBIR PEJABAT </vt:lpstr>
      <vt:lpstr>PANDUAN PENGGUNAAN SISTEM | PENTADBIR PEJABAT </vt:lpstr>
      <vt:lpstr>PERANAN ADMIN NEGERI </vt:lpstr>
      <vt:lpstr>PANDUAN PENGGUNAAN SISTEM | PENTADBIR PEJABAT</vt:lpstr>
      <vt:lpstr>PANDUAN PENGGUNAAN SISTEM | PENTADBIR PEJABAT </vt:lpstr>
      <vt:lpstr>PANDUAN PENGGUNAAN SISTEM | PENTADBIR PEJABAT </vt:lpstr>
      <vt:lpstr>PANDUAN PENGGUNAAN SISTEM | PENTADBIR PEJABAT </vt:lpstr>
      <vt:lpstr>PANDUAN PENGGUNAAN SISTEM | PENTADBIR PEJABAT </vt:lpstr>
      <vt:lpstr>PANDUAN PENGGUNAAN SISTEM | PENTADBIR PEJABAT </vt:lpstr>
      <vt:lpstr>PANDUAN PENGGUNAAN SISTEM | PENTADBIR PEJABAT CPPH</vt:lpstr>
      <vt:lpstr>PERINGATAN!!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jkr_ckub002</dc:creator>
  <cp:lastModifiedBy>Firdaus Ab Rahman</cp:lastModifiedBy>
  <cp:revision>60</cp:revision>
  <dcterms:created xsi:type="dcterms:W3CDTF">2022-01-03T08:19:41Z</dcterms:created>
  <dcterms:modified xsi:type="dcterms:W3CDTF">2022-12-08T04:23:02Z</dcterms:modified>
</cp:coreProperties>
</file>