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82" r:id="rId3"/>
    <p:sldId id="280" r:id="rId4"/>
    <p:sldId id="278" r:id="rId5"/>
    <p:sldId id="273" r:id="rId6"/>
    <p:sldId id="415" r:id="rId7"/>
    <p:sldId id="26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99FF"/>
    <a:srgbClr val="FFCCCC"/>
    <a:srgbClr val="FFD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794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3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E4DE2-88A7-4297-8486-F8B893F1F2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1FB6D9-71F8-417C-8FA5-613B1A3689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5E3F6D-602A-47C8-9E8D-7270A5204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DDE90-B9CF-4CF7-809C-426FEEAC846D}" type="datetimeFigureOut">
              <a:rPr lang="en-MY" smtClean="0"/>
              <a:t>8/12/2022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7B774B-2AA4-4AC9-A858-BE3C99702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FCAF71-1B16-421A-9515-D1E4E9D53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375F0-49C4-4D46-B936-05C85A03E2E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630107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FA5C29-2331-4AD8-8E25-A5B7382EE2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07D917-9150-463E-B543-7C631D8C67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A61169-F69A-40A9-BD3F-726254532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DDE90-B9CF-4CF7-809C-426FEEAC846D}" type="datetimeFigureOut">
              <a:rPr lang="en-MY" smtClean="0"/>
              <a:t>8/12/2022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9EDB4F-BDCA-4767-BB64-EC6164EB2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B2C81E-2C5F-4FED-BD41-2252C8D59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375F0-49C4-4D46-B936-05C85A03E2E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71010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B5C77-A715-42B9-B594-E11A0BFA4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A6D5EF-08B4-421E-B551-8F3CBE938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C7DB4D-37C5-4D89-B295-BEB15CD6A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DDE90-B9CF-4CF7-809C-426FEEAC846D}" type="datetimeFigureOut">
              <a:rPr lang="en-MY" smtClean="0"/>
              <a:t>8/12/2022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38D1B9-04FD-480D-AA24-2AA4AFE67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B84455-BAE8-47F1-805C-BCBDA92A3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375F0-49C4-4D46-B936-05C85A03E2E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667192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675A6-8495-4627-9542-E15B6CDB0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E77E8B-DC7A-4CB8-97E8-2E45F81909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3D62AA-4D9F-4172-862A-912E5F4F89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C8D968-92B1-4A36-9197-E966BA177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DDE90-B9CF-4CF7-809C-426FEEAC846D}" type="datetimeFigureOut">
              <a:rPr lang="en-MY" smtClean="0"/>
              <a:t>8/12/2022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DB8980-644F-42CA-BF2B-E4574F5C2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4FF33A-B6EE-421F-B9AA-0B11C2D48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375F0-49C4-4D46-B936-05C85A03E2E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45715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6D963-24D5-47D9-A4ED-358BADE23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AF8ABD-9191-42DC-88BA-2F4E3F962D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FDCDF3-256D-4803-89D3-F752A22DE9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BBAF83-2C2D-411F-A75B-53B0F2F647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6B7E86F-14EC-4A17-96E8-EC491ADC9C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00720AA-9C5C-4484-9092-DC2469A63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DDE90-B9CF-4CF7-809C-426FEEAC846D}" type="datetimeFigureOut">
              <a:rPr lang="en-MY" smtClean="0"/>
              <a:t>8/12/2022</a:t>
            </a:fld>
            <a:endParaRPr lang="en-MY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EB9DDE1-2F0B-43D6-8CAA-340C46D8C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F1EA69C-6DB3-4C4B-9093-95A2A73B2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375F0-49C4-4D46-B936-05C85A03E2E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666486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DC9A6-6658-44E5-9F17-CAA830267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1CD20C-7A31-4899-9F4D-C681B754C2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DDE90-B9CF-4CF7-809C-426FEEAC846D}" type="datetimeFigureOut">
              <a:rPr lang="en-MY" smtClean="0"/>
              <a:t>8/12/2022</a:t>
            </a:fld>
            <a:endParaRPr lang="en-MY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F6BB0B-3A00-49DA-8892-747F9F81E2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1F2176-6C3A-4DF2-9ECE-EC1DF71DF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375F0-49C4-4D46-B936-05C85A03E2E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913381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F2985A-EC7C-425C-990E-C6A3ACC15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DDE90-B9CF-4CF7-809C-426FEEAC846D}" type="datetimeFigureOut">
              <a:rPr lang="en-MY" smtClean="0"/>
              <a:t>8/12/2022</a:t>
            </a:fld>
            <a:endParaRPr lang="en-MY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60B26B-EF59-46CD-986E-625CA4BB3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87F683-D878-4D16-AAEF-23A5D1182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375F0-49C4-4D46-B936-05C85A03E2E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3432407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89A46-AAF1-461F-A272-0D85A040B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DF4D3-3519-4C46-81A3-52F5D4CA52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25422D-7658-4628-8886-509C2AA0B8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15AC03-5CA1-4CF5-8E19-C5C4456A0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DDE90-B9CF-4CF7-809C-426FEEAC846D}" type="datetimeFigureOut">
              <a:rPr lang="en-MY" smtClean="0"/>
              <a:t>8/12/2022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E60F5-E451-45A1-B787-EC42C793F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034CB2-BE05-4FFC-9BB0-24B92DB23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375F0-49C4-4D46-B936-05C85A03E2E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686301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90EB1-6835-4AF4-9FDE-D7BAD83A5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90E3248-6171-49AA-90D4-32FF97DCF8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298353-CF4E-48B7-B857-566866F338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417CEF-EE19-4D8E-B7AB-EE6B58AB07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DDE90-B9CF-4CF7-809C-426FEEAC846D}" type="datetimeFigureOut">
              <a:rPr lang="en-MY" smtClean="0"/>
              <a:t>8/12/2022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1173B8-FF50-4698-9123-969DAB8CC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8AFDF0-D8B1-4099-A75B-B310E6A39C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375F0-49C4-4D46-B936-05C85A03E2E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670902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98FB54-B155-4DF7-AE20-8FEA74B0D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EC5E8E-3CA3-45C8-BEE9-AFC20DBAA2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9AE7C4-1229-4C2F-9F17-7167A7E51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DDE90-B9CF-4CF7-809C-426FEEAC846D}" type="datetimeFigureOut">
              <a:rPr lang="en-MY" smtClean="0"/>
              <a:t>8/12/2022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8311DA-0A8F-4D76-B4C2-412E90378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6B2C22-9F40-4978-8C52-831BA0553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375F0-49C4-4D46-B936-05C85A03E2E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5938218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005AF92-830C-4AC4-8239-0AC1826ACE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887259-135F-4810-B707-975B5B9FD1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AFC974-EE29-47E9-8429-399020881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DDE90-B9CF-4CF7-809C-426FEEAC846D}" type="datetimeFigureOut">
              <a:rPr lang="en-MY" smtClean="0"/>
              <a:t>8/12/2022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177993-F2FA-4326-AA88-52A39089E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4D0259-D1BD-412D-B06D-BC8F54D3E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375F0-49C4-4D46-B936-05C85A03E2E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059631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6673028-2977-417A-BF0C-0A45BC3BB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E92D6A-C1CB-4387-BAEA-BEA151C785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6873C0-ADAC-4C08-8388-7AC4F155FE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5DDE90-B9CF-4CF7-809C-426FEEAC846D}" type="datetimeFigureOut">
              <a:rPr lang="en-MY" smtClean="0"/>
              <a:t>8/12/2022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D63C8-F564-4DD4-A593-93AED9B9CA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0E437E-C143-4D67-A12D-A4512FB021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5375F0-49C4-4D46-B936-05C85A03E2E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393237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support.jet@jkr.gov.my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07D76D2-2358-7831-039D-139793BB6A0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806" t="39355" r="570" b="18752"/>
          <a:stretch/>
        </p:blipFill>
        <p:spPr>
          <a:xfrm>
            <a:off x="244058" y="102103"/>
            <a:ext cx="11703884" cy="40805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506DB7E-CD64-421A-95C4-15575EC7028C}"/>
              </a:ext>
            </a:extLst>
          </p:cNvPr>
          <p:cNvSpPr/>
          <p:nvPr/>
        </p:nvSpPr>
        <p:spPr>
          <a:xfrm>
            <a:off x="9811512" y="246888"/>
            <a:ext cx="1572768" cy="1508760"/>
          </a:xfrm>
          <a:prstGeom prst="rect">
            <a:avLst/>
          </a:prstGeom>
          <a:solidFill>
            <a:srgbClr val="FFD9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720F0D0-399C-4DDE-AA42-0AD910C76A1F}"/>
              </a:ext>
            </a:extLst>
          </p:cNvPr>
          <p:cNvSpPr/>
          <p:nvPr/>
        </p:nvSpPr>
        <p:spPr>
          <a:xfrm>
            <a:off x="9803445" y="242936"/>
            <a:ext cx="158889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105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5FF87901-D28D-46DA-BAB6-BEF550C1D8BB}"/>
              </a:ext>
            </a:extLst>
          </p:cNvPr>
          <p:cNvSpPr txBox="1">
            <a:spLocks/>
          </p:cNvSpPr>
          <p:nvPr/>
        </p:nvSpPr>
        <p:spPr>
          <a:xfrm>
            <a:off x="9870477" y="1252414"/>
            <a:ext cx="1454838" cy="2218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PENTADBIR PEJABAT CPPH 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E23CC4D-9D2E-43BC-A0C0-A145DED78288}"/>
              </a:ext>
            </a:extLst>
          </p:cNvPr>
          <p:cNvCxnSpPr>
            <a:cxnSpLocks/>
          </p:cNvCxnSpPr>
          <p:nvPr/>
        </p:nvCxnSpPr>
        <p:spPr>
          <a:xfrm>
            <a:off x="1490472" y="4688678"/>
            <a:ext cx="9715971" cy="0"/>
          </a:xfrm>
          <a:prstGeom prst="line">
            <a:avLst/>
          </a:prstGeom>
          <a:ln w="28575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5" name="Title 1">
            <a:extLst>
              <a:ext uri="{FF2B5EF4-FFF2-40B4-BE49-F238E27FC236}">
                <a16:creationId xmlns:a16="http://schemas.microsoft.com/office/drawing/2014/main" id="{7D670085-1DA2-7FBA-FE10-861B2D73C3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6073" y="4354297"/>
            <a:ext cx="9144000" cy="650655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325"/>
              </a:spcBef>
            </a:pPr>
            <a:r>
              <a:rPr lang="en-MY" sz="1800" b="0" spc="-5" dirty="0">
                <a:latin typeface="Calibri Light"/>
                <a:cs typeface="Calibri Light"/>
              </a:rPr>
              <a:t>SISTEM</a:t>
            </a:r>
            <a:r>
              <a:rPr lang="en-MY" sz="1800" b="0" spc="-25" dirty="0">
                <a:latin typeface="Calibri Light"/>
                <a:cs typeface="Calibri Light"/>
              </a:rPr>
              <a:t> </a:t>
            </a:r>
            <a:r>
              <a:rPr lang="en-MY" sz="1800" b="0" spc="-5" dirty="0">
                <a:latin typeface="Calibri Light"/>
                <a:cs typeface="Calibri Light"/>
              </a:rPr>
              <a:t>TENDER</a:t>
            </a:r>
            <a:r>
              <a:rPr lang="en-MY" sz="1800" b="0" spc="-10" dirty="0">
                <a:latin typeface="Calibri Light"/>
                <a:cs typeface="Calibri Light"/>
              </a:rPr>
              <a:t> </a:t>
            </a:r>
            <a:r>
              <a:rPr lang="en-MY" sz="1800" b="0" spc="-5" dirty="0">
                <a:latin typeface="Calibri Light"/>
                <a:cs typeface="Calibri Light"/>
              </a:rPr>
              <a:t>ONLINE</a:t>
            </a:r>
            <a:r>
              <a:rPr lang="en-MY" sz="1800" b="0" spc="-20" dirty="0">
                <a:latin typeface="Calibri Light"/>
                <a:cs typeface="Calibri Light"/>
              </a:rPr>
              <a:t> </a:t>
            </a:r>
            <a:r>
              <a:rPr lang="en-MY" sz="1800" b="0" dirty="0">
                <a:latin typeface="Calibri Light"/>
                <a:cs typeface="Calibri Light"/>
              </a:rPr>
              <a:t>JKR</a:t>
            </a:r>
            <a:r>
              <a:rPr lang="en-MY" sz="1800" b="0" spc="10" dirty="0">
                <a:latin typeface="Calibri Light"/>
                <a:cs typeface="Calibri Light"/>
              </a:rPr>
              <a:t> </a:t>
            </a:r>
            <a:r>
              <a:rPr lang="en-MY" sz="1800" b="0" dirty="0">
                <a:latin typeface="Calibri Light"/>
                <a:cs typeface="Calibri Light"/>
              </a:rPr>
              <a:t>2.0 | </a:t>
            </a:r>
            <a:r>
              <a:rPr lang="en-MY" sz="1800" b="1" dirty="0">
                <a:latin typeface="+mj-lt"/>
                <a:cs typeface="Arial Black"/>
              </a:rPr>
              <a:t>https://tender.jkr.gov.my</a:t>
            </a:r>
            <a:br>
              <a:rPr lang="en-MY" sz="1800" dirty="0">
                <a:latin typeface="Calibri Light"/>
                <a:cs typeface="Calibri Light"/>
              </a:rPr>
            </a:br>
            <a:r>
              <a:rPr lang="en-MY" sz="1800" spc="-10" dirty="0">
                <a:latin typeface="+mn-lt"/>
                <a:cs typeface="Calibri Light" panose="020F0302020204030204" pitchFamily="34" charset="0"/>
              </a:rPr>
              <a:t>Panduan</a:t>
            </a:r>
            <a:r>
              <a:rPr lang="en-MY" sz="1800" spc="5" dirty="0">
                <a:latin typeface="+mn-lt"/>
                <a:cs typeface="Calibri Light" panose="020F0302020204030204" pitchFamily="34" charset="0"/>
              </a:rPr>
              <a:t> </a:t>
            </a:r>
            <a:r>
              <a:rPr lang="en-MY" sz="1800" spc="-5" dirty="0" err="1">
                <a:latin typeface="+mn-lt"/>
                <a:cs typeface="Calibri Light" panose="020F0302020204030204" pitchFamily="34" charset="0"/>
              </a:rPr>
              <a:t>Penggunaan</a:t>
            </a:r>
            <a:r>
              <a:rPr lang="en-MY" sz="1800" spc="10" dirty="0">
                <a:latin typeface="+mn-lt"/>
                <a:cs typeface="Calibri Light" panose="020F0302020204030204" pitchFamily="34" charset="0"/>
              </a:rPr>
              <a:t> </a:t>
            </a:r>
            <a:r>
              <a:rPr lang="en-MY" sz="1800" spc="-15" dirty="0">
                <a:latin typeface="+mn-lt"/>
                <a:cs typeface="Calibri Light" panose="020F0302020204030204" pitchFamily="34" charset="0"/>
              </a:rPr>
              <a:t>Sistem</a:t>
            </a:r>
            <a:endParaRPr lang="en-MY" sz="1800" dirty="0">
              <a:latin typeface="+mn-lt"/>
              <a:cs typeface="Calibri Light" panose="020F0302020204030204" pitchFamily="34" charset="0"/>
            </a:endParaRPr>
          </a:p>
        </p:txBody>
      </p:sp>
      <p:sp>
        <p:nvSpPr>
          <p:cNvPr id="16" name="Date Placeholder 11">
            <a:extLst>
              <a:ext uri="{FF2B5EF4-FFF2-40B4-BE49-F238E27FC236}">
                <a16:creationId xmlns:a16="http://schemas.microsoft.com/office/drawing/2014/main" id="{4FD622CD-E78C-9B9A-40BC-8F3FEAE4BA60}"/>
              </a:ext>
            </a:extLst>
          </p:cNvPr>
          <p:cNvSpPr txBox="1">
            <a:spLocks/>
          </p:cNvSpPr>
          <p:nvPr/>
        </p:nvSpPr>
        <p:spPr>
          <a:xfrm>
            <a:off x="1809957" y="6530320"/>
            <a:ext cx="10058400" cy="16158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MY" sz="1050" dirty="0">
                <a:solidFill>
                  <a:schemeClr val="bg1">
                    <a:lumMod val="75000"/>
                  </a:schemeClr>
                </a:solidFill>
              </a:rPr>
              <a:t>©BDI, CKUB | BTM, CDPK | Email: </a:t>
            </a:r>
            <a:r>
              <a:rPr lang="en-MY" sz="1050" dirty="0">
                <a:solidFill>
                  <a:schemeClr val="bg1">
                    <a:lumMod val="7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support.jet@jkr.gov.my</a:t>
            </a:r>
            <a:r>
              <a:rPr lang="en-MY" sz="1050" dirty="0">
                <a:solidFill>
                  <a:schemeClr val="bg1">
                    <a:lumMod val="75000"/>
                  </a:schemeClr>
                </a:solidFill>
              </a:rPr>
              <a:t> | </a:t>
            </a:r>
            <a:fld id="{B3A445D0-64CA-40C6-BF25-2606929C2FD5}" type="datetime1">
              <a:rPr lang="en-US" sz="1050" smtClean="0">
                <a:solidFill>
                  <a:schemeClr val="bg1">
                    <a:lumMod val="75000"/>
                  </a:schemeClr>
                </a:solidFill>
              </a:rPr>
              <a:pPr algn="r"/>
              <a:t>12/8/2022</a:t>
            </a:fld>
            <a:endParaRPr lang="en-US" sz="1050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2" name="Picture 1" descr="A person wearing a garment&#10;&#10;Description automatically generated with low confidence">
            <a:extLst>
              <a:ext uri="{FF2B5EF4-FFF2-40B4-BE49-F238E27FC236}">
                <a16:creationId xmlns:a16="http://schemas.microsoft.com/office/drawing/2014/main" id="{53C691EA-F245-A94C-A2F2-0CB948E44B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194911" y="3838797"/>
            <a:ext cx="1575194" cy="2691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563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03A0B3-252E-4B3E-9239-EE7BD1DA8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793" y="365125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rgbClr val="80808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Nota </a:t>
            </a:r>
            <a:r>
              <a:rPr lang="en-US" dirty="0" err="1">
                <a:solidFill>
                  <a:srgbClr val="80808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Penting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669CB3-CE31-46F2-B76A-BD0398A2AB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Sila</a:t>
            </a:r>
            <a:r>
              <a:rPr lang="en-US" dirty="0"/>
              <a:t> </a:t>
            </a:r>
            <a:r>
              <a:rPr lang="en-US" dirty="0" err="1"/>
              <a:t>hubungi</a:t>
            </a:r>
            <a:r>
              <a:rPr lang="en-US" dirty="0"/>
              <a:t> </a:t>
            </a:r>
            <a:r>
              <a:rPr lang="en-US" dirty="0" err="1"/>
              <a:t>Superadmin</a:t>
            </a:r>
            <a:r>
              <a:rPr lang="en-US" dirty="0"/>
              <a:t> yang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dilantik</a:t>
            </a:r>
            <a:r>
              <a:rPr lang="en-US" dirty="0"/>
              <a:t>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pendaftaran</a:t>
            </a:r>
            <a:r>
              <a:rPr lang="en-MY" dirty="0"/>
              <a:t>.</a:t>
            </a:r>
          </a:p>
          <a:p>
            <a:r>
              <a:rPr lang="en-MY" dirty="0"/>
              <a:t>Username dan </a:t>
            </a:r>
            <a:r>
              <a:rPr lang="en-MY" dirty="0" err="1"/>
              <a:t>katalaluan</a:t>
            </a:r>
            <a:r>
              <a:rPr lang="en-MY" dirty="0"/>
              <a:t> </a:t>
            </a:r>
            <a:r>
              <a:rPr lang="en-MY" dirty="0" err="1"/>
              <a:t>akan</a:t>
            </a:r>
            <a:r>
              <a:rPr lang="en-MY" dirty="0"/>
              <a:t> </a:t>
            </a:r>
            <a:r>
              <a:rPr lang="en-MY" dirty="0" err="1"/>
              <a:t>diberikan</a:t>
            </a:r>
            <a:r>
              <a:rPr lang="en-MY" dirty="0"/>
              <a:t> </a:t>
            </a:r>
            <a:r>
              <a:rPr lang="en-MY" dirty="0" err="1"/>
              <a:t>melalui</a:t>
            </a:r>
            <a:r>
              <a:rPr lang="en-MY" dirty="0"/>
              <a:t> email yang </a:t>
            </a:r>
            <a:r>
              <a:rPr lang="en-MY" dirty="0" err="1"/>
              <a:t>telah</a:t>
            </a:r>
            <a:r>
              <a:rPr lang="en-MY" dirty="0"/>
              <a:t> </a:t>
            </a:r>
            <a:r>
              <a:rPr lang="en-MY" dirty="0" err="1"/>
              <a:t>didaftarkan</a:t>
            </a:r>
            <a:r>
              <a:rPr lang="en-MY" dirty="0"/>
              <a:t>.</a:t>
            </a:r>
          </a:p>
          <a:p>
            <a:r>
              <a:rPr lang="en-MY" dirty="0" err="1"/>
              <a:t>Pengguna</a:t>
            </a:r>
            <a:r>
              <a:rPr lang="en-MY" dirty="0"/>
              <a:t> </a:t>
            </a:r>
            <a:r>
              <a:rPr lang="en-MY" dirty="0" err="1"/>
              <a:t>dinasihatkan</a:t>
            </a:r>
            <a:r>
              <a:rPr lang="en-MY" dirty="0"/>
              <a:t> </a:t>
            </a:r>
            <a:r>
              <a:rPr lang="en-MY" dirty="0" err="1"/>
              <a:t>untuk</a:t>
            </a:r>
            <a:r>
              <a:rPr lang="en-MY" dirty="0"/>
              <a:t> </a:t>
            </a:r>
            <a:r>
              <a:rPr lang="en-MY" dirty="0" err="1"/>
              <a:t>mengubah</a:t>
            </a:r>
            <a:r>
              <a:rPr lang="en-MY" dirty="0"/>
              <a:t> </a:t>
            </a:r>
            <a:r>
              <a:rPr lang="en-MY" dirty="0" err="1"/>
              <a:t>semula</a:t>
            </a:r>
            <a:r>
              <a:rPr lang="en-MY" dirty="0"/>
              <a:t> </a:t>
            </a:r>
            <a:r>
              <a:rPr lang="en-MY" dirty="0" err="1"/>
              <a:t>katalaluan</a:t>
            </a:r>
            <a:r>
              <a:rPr lang="en-MY" dirty="0"/>
              <a:t> yang </a:t>
            </a:r>
            <a:r>
              <a:rPr lang="en-MY" dirty="0" err="1"/>
              <a:t>diberikan</a:t>
            </a:r>
            <a:r>
              <a:rPr lang="en-MY" dirty="0"/>
              <a:t> </a:t>
            </a:r>
            <a:r>
              <a:rPr lang="en-MY" dirty="0" err="1"/>
              <a:t>bagi</a:t>
            </a:r>
            <a:r>
              <a:rPr lang="en-MY" dirty="0"/>
              <a:t> </a:t>
            </a:r>
            <a:r>
              <a:rPr lang="en-MY" dirty="0" err="1"/>
              <a:t>tujuan</a:t>
            </a:r>
            <a:r>
              <a:rPr lang="en-MY" dirty="0"/>
              <a:t> </a:t>
            </a:r>
            <a:r>
              <a:rPr lang="en-MY" dirty="0" err="1"/>
              <a:t>keselamatan</a:t>
            </a:r>
            <a:r>
              <a:rPr lang="en-MY" dirty="0"/>
              <a:t>.</a:t>
            </a:r>
          </a:p>
          <a:p>
            <a:r>
              <a:rPr lang="en-MY" dirty="0" err="1"/>
              <a:t>Pendaftaran</a:t>
            </a:r>
            <a:r>
              <a:rPr lang="en-MY" dirty="0"/>
              <a:t> id </a:t>
            </a:r>
            <a:r>
              <a:rPr lang="en-MY" dirty="0" err="1"/>
              <a:t>pengguna</a:t>
            </a:r>
            <a:r>
              <a:rPr lang="en-MY" dirty="0"/>
              <a:t> dan </a:t>
            </a:r>
            <a:r>
              <a:rPr lang="en-MY" dirty="0" err="1"/>
              <a:t>katalaluan</a:t>
            </a:r>
            <a:r>
              <a:rPr lang="en-MY" dirty="0"/>
              <a:t> </a:t>
            </a:r>
            <a:r>
              <a:rPr lang="en-MY" dirty="0" err="1"/>
              <a:t>adalah</a:t>
            </a:r>
            <a:r>
              <a:rPr lang="en-MY" dirty="0"/>
              <a:t> </a:t>
            </a:r>
            <a:r>
              <a:rPr lang="en-MY" dirty="0" err="1"/>
              <a:t>sekali</a:t>
            </a:r>
            <a:r>
              <a:rPr lang="en-MY" dirty="0"/>
              <a:t> </a:t>
            </a:r>
            <a:r>
              <a:rPr lang="en-MY" dirty="0" err="1"/>
              <a:t>sahaja</a:t>
            </a:r>
            <a:r>
              <a:rPr lang="en-MY" dirty="0"/>
              <a:t> </a:t>
            </a:r>
            <a:r>
              <a:rPr lang="en-MY" dirty="0" err="1"/>
              <a:t>bagi</a:t>
            </a:r>
            <a:r>
              <a:rPr lang="en-MY" dirty="0"/>
              <a:t> </a:t>
            </a:r>
            <a:r>
              <a:rPr lang="en-MY" dirty="0" err="1"/>
              <a:t>Cawangan</a:t>
            </a:r>
            <a:r>
              <a:rPr lang="en-MY" dirty="0"/>
              <a:t>/Negeri.</a:t>
            </a:r>
          </a:p>
          <a:p>
            <a:r>
              <a:rPr lang="en-MY" dirty="0" err="1"/>
              <a:t>Sekiranya</a:t>
            </a:r>
            <a:r>
              <a:rPr lang="en-MY" dirty="0"/>
              <a:t> </a:t>
            </a:r>
            <a:r>
              <a:rPr lang="en-MY" dirty="0" err="1"/>
              <a:t>pegawai</a:t>
            </a:r>
            <a:r>
              <a:rPr lang="en-MY" dirty="0"/>
              <a:t> </a:t>
            </a:r>
            <a:r>
              <a:rPr lang="en-MY" dirty="0" err="1"/>
              <a:t>bertukar</a:t>
            </a:r>
            <a:r>
              <a:rPr lang="en-MY" dirty="0"/>
              <a:t> </a:t>
            </a:r>
            <a:r>
              <a:rPr lang="en-MY" dirty="0" err="1"/>
              <a:t>ke</a:t>
            </a:r>
            <a:r>
              <a:rPr lang="en-MY" dirty="0"/>
              <a:t> </a:t>
            </a:r>
            <a:r>
              <a:rPr lang="en-MY" dirty="0" err="1"/>
              <a:t>Cawangan</a:t>
            </a:r>
            <a:r>
              <a:rPr lang="en-MY" dirty="0"/>
              <a:t>/Negeri yang lain, </a:t>
            </a:r>
            <a:r>
              <a:rPr lang="en-MY" dirty="0" err="1"/>
              <a:t>sila</a:t>
            </a:r>
            <a:r>
              <a:rPr lang="en-MY" dirty="0"/>
              <a:t> </a:t>
            </a:r>
            <a:r>
              <a:rPr lang="en-MY" dirty="0" err="1"/>
              <a:t>hubungi</a:t>
            </a:r>
            <a:r>
              <a:rPr lang="en-MY" dirty="0"/>
              <a:t> </a:t>
            </a:r>
            <a:r>
              <a:rPr lang="en-MY" dirty="0" err="1"/>
              <a:t>Superadmin</a:t>
            </a:r>
            <a:r>
              <a:rPr lang="en-MY" dirty="0"/>
              <a:t> </a:t>
            </a:r>
            <a:r>
              <a:rPr lang="en-MY" dirty="0" err="1"/>
              <a:t>untuk</a:t>
            </a:r>
            <a:r>
              <a:rPr lang="en-MY" dirty="0"/>
              <a:t> </a:t>
            </a:r>
            <a:r>
              <a:rPr lang="en-MY" dirty="0" err="1"/>
              <a:t>kemaskini</a:t>
            </a:r>
            <a:r>
              <a:rPr lang="en-MY" dirty="0"/>
              <a:t> </a:t>
            </a:r>
            <a:r>
              <a:rPr lang="en-MY" dirty="0" err="1"/>
              <a:t>semula</a:t>
            </a:r>
            <a:r>
              <a:rPr lang="en-MY" dirty="0"/>
              <a:t> </a:t>
            </a:r>
            <a:r>
              <a:rPr lang="en-MY" dirty="0" err="1"/>
              <a:t>pentadbir</a:t>
            </a:r>
            <a:r>
              <a:rPr lang="en-MY" dirty="0"/>
              <a:t> </a:t>
            </a:r>
            <a:r>
              <a:rPr lang="en-MY" dirty="0" err="1"/>
              <a:t>pejabat</a:t>
            </a:r>
            <a:r>
              <a:rPr lang="en-MY" dirty="0"/>
              <a:t> di </a:t>
            </a:r>
            <a:r>
              <a:rPr lang="en-MY" dirty="0" err="1"/>
              <a:t>Cawangan</a:t>
            </a:r>
            <a:r>
              <a:rPr lang="en-MY" dirty="0"/>
              <a:t>/Negeri yang </a:t>
            </a:r>
            <a:r>
              <a:rPr lang="en-MY" dirty="0" err="1"/>
              <a:t>berkenaan</a:t>
            </a:r>
            <a:r>
              <a:rPr lang="en-MY" dirty="0"/>
              <a:t>.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191A0D1-1A12-4E1C-841C-E3F88287D959}"/>
              </a:ext>
            </a:extLst>
          </p:cNvPr>
          <p:cNvCxnSpPr>
            <a:cxnSpLocks/>
          </p:cNvCxnSpPr>
          <p:nvPr/>
        </p:nvCxnSpPr>
        <p:spPr>
          <a:xfrm>
            <a:off x="1342425" y="1341974"/>
            <a:ext cx="9715971" cy="0"/>
          </a:xfrm>
          <a:prstGeom prst="line">
            <a:avLst/>
          </a:prstGeom>
          <a:ln w="28575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5" name="Picture 4" descr="A picture containing text, person&#10;&#10;Description automatically generated">
            <a:extLst>
              <a:ext uri="{FF2B5EF4-FFF2-40B4-BE49-F238E27FC236}">
                <a16:creationId xmlns:a16="http://schemas.microsoft.com/office/drawing/2014/main" id="{E850E804-3679-17F2-6EAB-09020C98A2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04" y="293653"/>
            <a:ext cx="863718" cy="1178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5690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A3880D57-1746-4B28-8093-292BAF3333D9}"/>
              </a:ext>
            </a:extLst>
          </p:cNvPr>
          <p:cNvSpPr/>
          <p:nvPr/>
        </p:nvSpPr>
        <p:spPr>
          <a:xfrm>
            <a:off x="9938190" y="1697650"/>
            <a:ext cx="2131890" cy="45083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EBB657B-7E8D-4042-9108-539016A9CB03}"/>
              </a:ext>
            </a:extLst>
          </p:cNvPr>
          <p:cNvGrpSpPr/>
          <p:nvPr/>
        </p:nvGrpSpPr>
        <p:grpSpPr>
          <a:xfrm>
            <a:off x="448056" y="913813"/>
            <a:ext cx="521208" cy="499996"/>
            <a:chOff x="448056" y="919921"/>
            <a:chExt cx="761764" cy="73076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C8B302B-39B1-4372-AA7E-47C33C1230DA}"/>
                </a:ext>
              </a:extLst>
            </p:cNvPr>
            <p:cNvSpPr/>
            <p:nvPr/>
          </p:nvSpPr>
          <p:spPr>
            <a:xfrm>
              <a:off x="448056" y="919921"/>
              <a:ext cx="761764" cy="730762"/>
            </a:xfrm>
            <a:prstGeom prst="rect">
              <a:avLst/>
            </a:prstGeom>
            <a:solidFill>
              <a:srgbClr val="FFD96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279BCE8-8AE5-4031-9FA4-13F192A129D6}"/>
                </a:ext>
              </a:extLst>
            </p:cNvPr>
            <p:cNvSpPr/>
            <p:nvPr/>
          </p:nvSpPr>
          <p:spPr>
            <a:xfrm>
              <a:off x="501877" y="1052502"/>
              <a:ext cx="654122" cy="49480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600" b="1" cap="none" spc="0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1.0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A1F0A32-BC4A-48DD-B5A0-94F17AAC9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256" y="474694"/>
            <a:ext cx="5465064" cy="45719"/>
          </a:xfrm>
        </p:spPr>
        <p:txBody>
          <a:bodyPr>
            <a:normAutofit fontScale="90000"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Arial Black" panose="020B0A04020102020204" pitchFamily="34" charset="0"/>
              </a:rPr>
              <a:t>PANDUAN PENGGUNAAN SISTEM | PENTADBIR PEJABAT CPPH</a:t>
            </a:r>
            <a:endParaRPr lang="en-MY" sz="1200" dirty="0">
              <a:solidFill>
                <a:schemeClr val="bg1">
                  <a:lumMod val="65000"/>
                </a:schemeClr>
              </a:solidFill>
              <a:latin typeface="Arial Black" panose="020B0A04020102020204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0D70683-E17D-4B11-BBD5-9E9FE2BC6CC1}"/>
              </a:ext>
            </a:extLst>
          </p:cNvPr>
          <p:cNvCxnSpPr>
            <a:cxnSpLocks/>
          </p:cNvCxnSpPr>
          <p:nvPr/>
        </p:nvCxnSpPr>
        <p:spPr>
          <a:xfrm>
            <a:off x="228600" y="649957"/>
            <a:ext cx="11469810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897088F-1418-4564-B5B2-5F224F60A4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9264" y="923807"/>
            <a:ext cx="8709660" cy="4999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Dashboard Utama – Log Masuk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47821A09-8E5C-4767-8863-10F71C7E3C9B}"/>
              </a:ext>
            </a:extLst>
          </p:cNvPr>
          <p:cNvSpPr txBox="1">
            <a:spLocks/>
          </p:cNvSpPr>
          <p:nvPr/>
        </p:nvSpPr>
        <p:spPr>
          <a:xfrm>
            <a:off x="9986958" y="1843954"/>
            <a:ext cx="2083122" cy="45584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b="1" u="sng" dirty="0">
                <a:solidFill>
                  <a:srgbClr val="FFFF00"/>
                </a:solidFill>
              </a:rPr>
              <a:t>Langkah-Langkah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dirty="0" err="1">
                <a:solidFill>
                  <a:srgbClr val="FFFF00"/>
                </a:solidFill>
              </a:rPr>
              <a:t>Sila</a:t>
            </a:r>
            <a:r>
              <a:rPr lang="en-US" sz="1400" dirty="0">
                <a:solidFill>
                  <a:srgbClr val="FFFF00"/>
                </a:solidFill>
              </a:rPr>
              <a:t> </a:t>
            </a:r>
            <a:r>
              <a:rPr lang="en-US" sz="1400" dirty="0" err="1">
                <a:solidFill>
                  <a:srgbClr val="FFFF00"/>
                </a:solidFill>
              </a:rPr>
              <a:t>isi</a:t>
            </a:r>
            <a:r>
              <a:rPr lang="en-US" sz="1400" dirty="0">
                <a:solidFill>
                  <a:srgbClr val="FFFF00"/>
                </a:solidFill>
              </a:rPr>
              <a:t> No. Kad </a:t>
            </a:r>
            <a:r>
              <a:rPr lang="en-US" sz="1400" dirty="0" err="1">
                <a:solidFill>
                  <a:srgbClr val="FFFF00"/>
                </a:solidFill>
              </a:rPr>
              <a:t>Pengenalan</a:t>
            </a:r>
            <a:r>
              <a:rPr lang="en-US" sz="1400" dirty="0">
                <a:solidFill>
                  <a:srgbClr val="FFFF00"/>
                </a:solidFill>
              </a:rPr>
              <a:t> dan </a:t>
            </a:r>
            <a:r>
              <a:rPr lang="en-US" sz="1400" dirty="0" err="1">
                <a:solidFill>
                  <a:srgbClr val="FFFF00"/>
                </a:solidFill>
              </a:rPr>
              <a:t>Katalaluan</a:t>
            </a:r>
            <a:endParaRPr lang="en-US" sz="1400" dirty="0">
              <a:solidFill>
                <a:srgbClr val="FFFF00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en-US" sz="1400" dirty="0">
              <a:solidFill>
                <a:srgbClr val="FFFF0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400" dirty="0" err="1">
                <a:solidFill>
                  <a:srgbClr val="FFFF00"/>
                </a:solidFill>
              </a:rPr>
              <a:t>Sila</a:t>
            </a:r>
            <a:r>
              <a:rPr lang="en-US" sz="1400" dirty="0">
                <a:solidFill>
                  <a:srgbClr val="FFFF00"/>
                </a:solidFill>
              </a:rPr>
              <a:t>  </a:t>
            </a:r>
            <a:r>
              <a:rPr lang="en-US" sz="1400" dirty="0" err="1">
                <a:solidFill>
                  <a:srgbClr val="FFFF00"/>
                </a:solidFill>
              </a:rPr>
              <a:t>Klik</a:t>
            </a:r>
            <a:r>
              <a:rPr lang="en-US" sz="1400" dirty="0">
                <a:solidFill>
                  <a:srgbClr val="FFFF00"/>
                </a:solidFill>
              </a:rPr>
              <a:t>  Log Masuk </a:t>
            </a:r>
            <a:r>
              <a:rPr lang="en-US" sz="1400" dirty="0" err="1">
                <a:solidFill>
                  <a:srgbClr val="FFFF00"/>
                </a:solidFill>
              </a:rPr>
              <a:t>untuk</a:t>
            </a:r>
            <a:r>
              <a:rPr lang="en-US" sz="1400" dirty="0">
                <a:solidFill>
                  <a:srgbClr val="FFFF00"/>
                </a:solidFill>
              </a:rPr>
              <a:t> </a:t>
            </a:r>
            <a:r>
              <a:rPr lang="en-US" sz="1400" dirty="0" err="1">
                <a:solidFill>
                  <a:srgbClr val="FFFF00"/>
                </a:solidFill>
              </a:rPr>
              <a:t>akses</a:t>
            </a:r>
            <a:r>
              <a:rPr lang="en-US" sz="1400" dirty="0">
                <a:solidFill>
                  <a:srgbClr val="FFFF00"/>
                </a:solidFill>
              </a:rPr>
              <a:t> </a:t>
            </a:r>
            <a:r>
              <a:rPr lang="en-US" sz="1400" dirty="0" err="1">
                <a:solidFill>
                  <a:srgbClr val="FFFF00"/>
                </a:solidFill>
              </a:rPr>
              <a:t>ke</a:t>
            </a:r>
            <a:r>
              <a:rPr lang="en-US" sz="1400" dirty="0">
                <a:solidFill>
                  <a:srgbClr val="FFFF00"/>
                </a:solidFill>
              </a:rPr>
              <a:t> </a:t>
            </a:r>
            <a:r>
              <a:rPr lang="en-US" sz="1400" dirty="0" err="1">
                <a:solidFill>
                  <a:srgbClr val="FFFF00"/>
                </a:solidFill>
              </a:rPr>
              <a:t>paparan</a:t>
            </a:r>
            <a:r>
              <a:rPr lang="en-US" sz="1400" dirty="0">
                <a:solidFill>
                  <a:srgbClr val="FFFF00"/>
                </a:solidFill>
              </a:rPr>
              <a:t> </a:t>
            </a:r>
            <a:r>
              <a:rPr lang="en-US" sz="1400" dirty="0" err="1">
                <a:solidFill>
                  <a:srgbClr val="FFFF00"/>
                </a:solidFill>
              </a:rPr>
              <a:t>utama</a:t>
            </a:r>
            <a:r>
              <a:rPr lang="en-US" sz="1400" dirty="0">
                <a:solidFill>
                  <a:srgbClr val="FFFF00"/>
                </a:solidFill>
              </a:rPr>
              <a:t> </a:t>
            </a:r>
          </a:p>
          <a:p>
            <a:pPr marL="342900" indent="-342900">
              <a:buFont typeface="+mj-lt"/>
              <a:buAutoNum type="arabicPeriod" startAt="3"/>
            </a:pPr>
            <a:endParaRPr lang="en-US" sz="1200" dirty="0">
              <a:solidFill>
                <a:srgbClr val="FFFF00"/>
              </a:solidFill>
            </a:endParaRPr>
          </a:p>
        </p:txBody>
      </p:sp>
      <p:pic>
        <p:nvPicPr>
          <p:cNvPr id="17" name="Picture 16" descr="Graphical user interface&#10;&#10;Description automatically generated">
            <a:extLst>
              <a:ext uri="{FF2B5EF4-FFF2-40B4-BE49-F238E27FC236}">
                <a16:creationId xmlns:a16="http://schemas.microsoft.com/office/drawing/2014/main" id="{466ED6DD-4242-420E-83CE-50B5086D75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062" r="1583" b="33666"/>
          <a:stretch/>
        </p:blipFill>
        <p:spPr bwMode="auto">
          <a:xfrm>
            <a:off x="484881" y="1677664"/>
            <a:ext cx="9229529" cy="45103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CF2DFAD-1889-422F-AA9C-00768183867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858" t="16711" r="12312" b="21955"/>
          <a:stretch/>
        </p:blipFill>
        <p:spPr>
          <a:xfrm>
            <a:off x="1170261" y="4510880"/>
            <a:ext cx="3066288" cy="20065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Callout: Down Arrow 13">
            <a:extLst>
              <a:ext uri="{FF2B5EF4-FFF2-40B4-BE49-F238E27FC236}">
                <a16:creationId xmlns:a16="http://schemas.microsoft.com/office/drawing/2014/main" id="{50A85B70-E364-4A98-B6B4-E7469CD85DC2}"/>
              </a:ext>
            </a:extLst>
          </p:cNvPr>
          <p:cNvSpPr/>
          <p:nvPr/>
        </p:nvSpPr>
        <p:spPr>
          <a:xfrm>
            <a:off x="969264" y="3397694"/>
            <a:ext cx="2103119" cy="1055316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sz="1000" dirty="0">
              <a:solidFill>
                <a:schemeClr val="bg1"/>
              </a:solidFill>
            </a:endParaRPr>
          </a:p>
          <a:p>
            <a:pPr algn="ctr"/>
            <a:endParaRPr lang="en-MY" sz="1000" dirty="0">
              <a:solidFill>
                <a:schemeClr val="bg1"/>
              </a:solidFill>
            </a:endParaRPr>
          </a:p>
          <a:p>
            <a:pPr algn="ctr"/>
            <a:r>
              <a:rPr lang="en-MY" sz="1000" dirty="0" err="1">
                <a:solidFill>
                  <a:schemeClr val="bg1"/>
                </a:solidFill>
              </a:rPr>
              <a:t>Pegawai</a:t>
            </a:r>
            <a:r>
              <a:rPr lang="en-MY" sz="1000" dirty="0">
                <a:solidFill>
                  <a:schemeClr val="bg1"/>
                </a:solidFill>
              </a:rPr>
              <a:t> yang </a:t>
            </a:r>
            <a:r>
              <a:rPr lang="en-MY" sz="1000" dirty="0" err="1">
                <a:solidFill>
                  <a:schemeClr val="bg1"/>
                </a:solidFill>
              </a:rPr>
              <a:t>dilantik</a:t>
            </a:r>
            <a:r>
              <a:rPr lang="en-MY" sz="1000" dirty="0">
                <a:solidFill>
                  <a:schemeClr val="bg1"/>
                </a:solidFill>
              </a:rPr>
              <a:t> </a:t>
            </a:r>
            <a:r>
              <a:rPr lang="en-MY" sz="1000" dirty="0" err="1">
                <a:solidFill>
                  <a:schemeClr val="bg1"/>
                </a:solidFill>
              </a:rPr>
              <a:t>akan</a:t>
            </a:r>
            <a:r>
              <a:rPr lang="en-MY" sz="1000" dirty="0">
                <a:solidFill>
                  <a:schemeClr val="bg1"/>
                </a:solidFill>
              </a:rPr>
              <a:t> </a:t>
            </a:r>
            <a:r>
              <a:rPr lang="en-MY" sz="1000" dirty="0" err="1">
                <a:solidFill>
                  <a:schemeClr val="bg1"/>
                </a:solidFill>
              </a:rPr>
              <a:t>menerima</a:t>
            </a:r>
            <a:r>
              <a:rPr lang="en-MY" sz="1000" dirty="0">
                <a:solidFill>
                  <a:schemeClr val="bg1"/>
                </a:solidFill>
              </a:rPr>
              <a:t> username </a:t>
            </a:r>
            <a:r>
              <a:rPr lang="en-MY" sz="1000" dirty="0" err="1">
                <a:solidFill>
                  <a:schemeClr val="bg1"/>
                </a:solidFill>
              </a:rPr>
              <a:t>dengan</a:t>
            </a:r>
            <a:r>
              <a:rPr lang="en-MY" sz="1000" dirty="0">
                <a:solidFill>
                  <a:schemeClr val="bg1"/>
                </a:solidFill>
              </a:rPr>
              <a:t> </a:t>
            </a:r>
            <a:r>
              <a:rPr lang="en-MY" sz="1000" dirty="0" err="1">
                <a:solidFill>
                  <a:schemeClr val="bg1"/>
                </a:solidFill>
              </a:rPr>
              <a:t>katalaluan</a:t>
            </a:r>
            <a:r>
              <a:rPr lang="en-MY" sz="1000" dirty="0">
                <a:solidFill>
                  <a:schemeClr val="bg1"/>
                </a:solidFill>
              </a:rPr>
              <a:t> </a:t>
            </a:r>
            <a:r>
              <a:rPr lang="en-MY" sz="1000" dirty="0" err="1">
                <a:solidFill>
                  <a:schemeClr val="bg1"/>
                </a:solidFill>
              </a:rPr>
              <a:t>melalui</a:t>
            </a:r>
            <a:r>
              <a:rPr lang="en-MY" sz="1000" dirty="0">
                <a:solidFill>
                  <a:schemeClr val="bg1"/>
                </a:solidFill>
              </a:rPr>
              <a:t> </a:t>
            </a:r>
            <a:r>
              <a:rPr lang="en-MY" sz="1000" dirty="0" err="1">
                <a:solidFill>
                  <a:schemeClr val="bg1"/>
                </a:solidFill>
              </a:rPr>
              <a:t>emel</a:t>
            </a:r>
            <a:r>
              <a:rPr lang="en-MY" sz="1000" dirty="0">
                <a:solidFill>
                  <a:schemeClr val="bg1"/>
                </a:solidFill>
              </a:rPr>
              <a:t> </a:t>
            </a:r>
            <a:r>
              <a:rPr lang="en-MY" sz="1000" dirty="0" err="1">
                <a:solidFill>
                  <a:schemeClr val="bg1"/>
                </a:solidFill>
              </a:rPr>
              <a:t>daripada</a:t>
            </a:r>
            <a:r>
              <a:rPr lang="en-MY" sz="1000" dirty="0">
                <a:solidFill>
                  <a:schemeClr val="bg1"/>
                </a:solidFill>
              </a:rPr>
              <a:t> </a:t>
            </a:r>
            <a:r>
              <a:rPr lang="en-MY" sz="1000" dirty="0" err="1">
                <a:solidFill>
                  <a:schemeClr val="bg1"/>
                </a:solidFill>
              </a:rPr>
              <a:t>sistem</a:t>
            </a:r>
            <a:r>
              <a:rPr lang="en-MY" sz="1000" dirty="0">
                <a:solidFill>
                  <a:schemeClr val="bg1"/>
                </a:solidFill>
              </a:rPr>
              <a:t> Tender Online JKR 2.0</a:t>
            </a:r>
          </a:p>
          <a:p>
            <a:pPr algn="ctr"/>
            <a:endParaRPr lang="en-MY" dirty="0"/>
          </a:p>
        </p:txBody>
      </p:sp>
      <p:sp>
        <p:nvSpPr>
          <p:cNvPr id="3" name="Flowchart: Process 2">
            <a:extLst>
              <a:ext uri="{FF2B5EF4-FFF2-40B4-BE49-F238E27FC236}">
                <a16:creationId xmlns:a16="http://schemas.microsoft.com/office/drawing/2014/main" id="{59E8EEF0-3871-4DF2-9AEE-4A8956F060A1}"/>
              </a:ext>
            </a:extLst>
          </p:cNvPr>
          <p:cNvSpPr/>
          <p:nvPr/>
        </p:nvSpPr>
        <p:spPr>
          <a:xfrm>
            <a:off x="1974850" y="5461000"/>
            <a:ext cx="307975" cy="45719"/>
          </a:xfrm>
          <a:prstGeom prst="flowChartProcess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5" name="Flowchart: Process 14">
            <a:extLst>
              <a:ext uri="{FF2B5EF4-FFF2-40B4-BE49-F238E27FC236}">
                <a16:creationId xmlns:a16="http://schemas.microsoft.com/office/drawing/2014/main" id="{3A5D1EC2-E76A-4A09-94B1-C53863A0A5CB}"/>
              </a:ext>
            </a:extLst>
          </p:cNvPr>
          <p:cNvSpPr/>
          <p:nvPr/>
        </p:nvSpPr>
        <p:spPr>
          <a:xfrm>
            <a:off x="1974850" y="5589989"/>
            <a:ext cx="390525" cy="45719"/>
          </a:xfrm>
          <a:prstGeom prst="flowChartProcess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0099282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8EBB657B-7E8D-4042-9108-539016A9CB03}"/>
              </a:ext>
            </a:extLst>
          </p:cNvPr>
          <p:cNvGrpSpPr/>
          <p:nvPr/>
        </p:nvGrpSpPr>
        <p:grpSpPr>
          <a:xfrm>
            <a:off x="448056" y="913813"/>
            <a:ext cx="521208" cy="499996"/>
            <a:chOff x="448056" y="919921"/>
            <a:chExt cx="761764" cy="73076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C8B302B-39B1-4372-AA7E-47C33C1230DA}"/>
                </a:ext>
              </a:extLst>
            </p:cNvPr>
            <p:cNvSpPr/>
            <p:nvPr/>
          </p:nvSpPr>
          <p:spPr>
            <a:xfrm>
              <a:off x="448056" y="919921"/>
              <a:ext cx="761764" cy="730762"/>
            </a:xfrm>
            <a:prstGeom prst="rect">
              <a:avLst/>
            </a:prstGeom>
            <a:solidFill>
              <a:srgbClr val="FFD96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279BCE8-8AE5-4031-9FA4-13F192A129D6}"/>
                </a:ext>
              </a:extLst>
            </p:cNvPr>
            <p:cNvSpPr/>
            <p:nvPr/>
          </p:nvSpPr>
          <p:spPr>
            <a:xfrm>
              <a:off x="501876" y="1052501"/>
              <a:ext cx="654123" cy="49480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600" b="1" cap="none" spc="0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2.0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A1F0A32-BC4A-48DD-B5A0-94F17AAC9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256" y="474694"/>
            <a:ext cx="5465064" cy="45719"/>
          </a:xfrm>
        </p:spPr>
        <p:txBody>
          <a:bodyPr>
            <a:normAutofit fontScale="90000"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Arial Black" panose="020B0A04020102020204" pitchFamily="34" charset="0"/>
              </a:rPr>
              <a:t>PANDUAN PENGGUNAAN SISTEM | PENTADBIR PEJABAT CPPH</a:t>
            </a:r>
            <a:endParaRPr lang="en-MY" sz="1200" dirty="0">
              <a:solidFill>
                <a:schemeClr val="bg1">
                  <a:lumMod val="65000"/>
                </a:schemeClr>
              </a:solidFill>
              <a:latin typeface="Arial Black" panose="020B0A04020102020204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0D70683-E17D-4B11-BBD5-9E9FE2BC6CC1}"/>
              </a:ext>
            </a:extLst>
          </p:cNvPr>
          <p:cNvCxnSpPr>
            <a:cxnSpLocks/>
          </p:cNvCxnSpPr>
          <p:nvPr/>
        </p:nvCxnSpPr>
        <p:spPr>
          <a:xfrm>
            <a:off x="228600" y="649957"/>
            <a:ext cx="11469810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897088F-1418-4564-B5B2-5F224F60A4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9264" y="923807"/>
            <a:ext cx="8709660" cy="4999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Dashboard Utama – Status </a:t>
            </a:r>
            <a:r>
              <a:rPr lang="en-US" dirty="0" err="1"/>
              <a:t>Semasa</a:t>
            </a:r>
            <a:r>
              <a:rPr lang="en-US" dirty="0"/>
              <a:t> Tender</a:t>
            </a:r>
          </a:p>
        </p:txBody>
      </p:sp>
      <p:pic>
        <p:nvPicPr>
          <p:cNvPr id="13" name="Picture 1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25BC539A-C5E3-44F7-AABC-9634F8C4F3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" t="50825" r="82615" b="44705"/>
          <a:stretch/>
        </p:blipFill>
        <p:spPr bwMode="auto">
          <a:xfrm>
            <a:off x="1416431" y="2120899"/>
            <a:ext cx="723519" cy="18478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D327064-3066-C964-9C30-19F21B4D60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055" y="1533152"/>
            <a:ext cx="9398309" cy="514588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CE8465D-5EE1-2171-A2B9-A3E6ADFA3779}"/>
              </a:ext>
            </a:extLst>
          </p:cNvPr>
          <p:cNvSpPr/>
          <p:nvPr/>
        </p:nvSpPr>
        <p:spPr>
          <a:xfrm>
            <a:off x="1822784" y="2116070"/>
            <a:ext cx="7970572" cy="71506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14" name="Speech Bubble: Rectangle with Corners Rounded 13">
            <a:extLst>
              <a:ext uri="{FF2B5EF4-FFF2-40B4-BE49-F238E27FC236}">
                <a16:creationId xmlns:a16="http://schemas.microsoft.com/office/drawing/2014/main" id="{60E25F05-AD8E-0C65-C7B7-B75DBE89873D}"/>
              </a:ext>
            </a:extLst>
          </p:cNvPr>
          <p:cNvSpPr/>
          <p:nvPr/>
        </p:nvSpPr>
        <p:spPr>
          <a:xfrm>
            <a:off x="2345636" y="3199421"/>
            <a:ext cx="1616765" cy="429265"/>
          </a:xfrm>
          <a:prstGeom prst="wedgeRoundRectCallout">
            <a:avLst>
              <a:gd name="adj1" fmla="val 37363"/>
              <a:gd name="adj2" fmla="val -107295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Status Tender</a:t>
            </a:r>
            <a:endParaRPr lang="en-MY" dirty="0">
              <a:solidFill>
                <a:sysClr val="windowText" lastClr="000000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C84A370-FEE9-D6E7-FF19-5CDC79A48D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25158" y="1544078"/>
            <a:ext cx="2200582" cy="1448002"/>
          </a:xfrm>
          <a:prstGeom prst="rect">
            <a:avLst/>
          </a:prstGeom>
          <a:ln w="63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DAC0B75C-FF37-47A6-F8AF-62501191DDE4}"/>
              </a:ext>
            </a:extLst>
          </p:cNvPr>
          <p:cNvCxnSpPr>
            <a:cxnSpLocks/>
            <a:stCxn id="16" idx="1"/>
            <a:endCxn id="19" idx="5"/>
          </p:cNvCxnSpPr>
          <p:nvPr/>
        </p:nvCxnSpPr>
        <p:spPr>
          <a:xfrm flipH="1" flipV="1">
            <a:off x="9563741" y="1796959"/>
            <a:ext cx="361417" cy="4711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4B2ADEC9-6A32-5AA3-7A93-BEF7DFC81A26}"/>
              </a:ext>
            </a:extLst>
          </p:cNvPr>
          <p:cNvSpPr/>
          <p:nvPr/>
        </p:nvSpPr>
        <p:spPr>
          <a:xfrm>
            <a:off x="8534400" y="1533152"/>
            <a:ext cx="1205948" cy="30906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2" name="Speech Bubble: Rectangle with Corners Rounded 21">
            <a:extLst>
              <a:ext uri="{FF2B5EF4-FFF2-40B4-BE49-F238E27FC236}">
                <a16:creationId xmlns:a16="http://schemas.microsoft.com/office/drawing/2014/main" id="{99522220-435F-363A-6FE2-2B2BC70FEAF2}"/>
              </a:ext>
            </a:extLst>
          </p:cNvPr>
          <p:cNvSpPr/>
          <p:nvPr/>
        </p:nvSpPr>
        <p:spPr>
          <a:xfrm>
            <a:off x="10057681" y="2992080"/>
            <a:ext cx="2068059" cy="2440810"/>
          </a:xfrm>
          <a:prstGeom prst="wedgeRoundRectCallout">
            <a:avLst>
              <a:gd name="adj1" fmla="val 21282"/>
              <a:gd name="adj2" fmla="val -61384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en-US" sz="1400" dirty="0" err="1">
                <a:solidFill>
                  <a:sysClr val="windowText" lastClr="000000"/>
                </a:solidFill>
              </a:rPr>
              <a:t>Sila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klik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tukar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peranan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sekiranya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mempunyai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lebih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daripada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satu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peranan</a:t>
            </a:r>
            <a:r>
              <a:rPr lang="en-US" sz="1400" dirty="0">
                <a:solidFill>
                  <a:sysClr val="windowText" lastClr="000000"/>
                </a:solidFill>
              </a:rPr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dirty="0" err="1">
                <a:solidFill>
                  <a:sysClr val="windowText" lastClr="000000"/>
                </a:solidFill>
              </a:rPr>
              <a:t>Sila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klik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tukar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katalaluan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untuk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kemaskini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semula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katalaluan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sedia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ada</a:t>
            </a:r>
            <a:endParaRPr lang="en-MY" sz="1400" dirty="0">
              <a:solidFill>
                <a:sysClr val="windowText" lastClr="000000"/>
              </a:solidFill>
            </a:endParaRPr>
          </a:p>
        </p:txBody>
      </p:sp>
      <p:sp>
        <p:nvSpPr>
          <p:cNvPr id="23" name="Speech Bubble: Rectangle with Corners Rounded 22">
            <a:extLst>
              <a:ext uri="{FF2B5EF4-FFF2-40B4-BE49-F238E27FC236}">
                <a16:creationId xmlns:a16="http://schemas.microsoft.com/office/drawing/2014/main" id="{453C985E-EB12-C633-FF60-7C75C31DB30A}"/>
              </a:ext>
            </a:extLst>
          </p:cNvPr>
          <p:cNvSpPr/>
          <p:nvPr/>
        </p:nvSpPr>
        <p:spPr>
          <a:xfrm>
            <a:off x="484880" y="3812636"/>
            <a:ext cx="2748650" cy="1512211"/>
          </a:xfrm>
          <a:prstGeom prst="wedgeRoundRectCallout">
            <a:avLst>
              <a:gd name="adj1" fmla="val -21011"/>
              <a:gd name="adj2" fmla="val -98139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 err="1">
                <a:solidFill>
                  <a:sysClr val="windowText" lastClr="000000"/>
                </a:solidFill>
              </a:rPr>
              <a:t>Sila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pilih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jenis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perolehan</a:t>
            </a:r>
            <a:r>
              <a:rPr lang="en-US" sz="1400" dirty="0">
                <a:solidFill>
                  <a:sysClr val="windowText" lastClr="000000"/>
                </a:solidFill>
              </a:rPr>
              <a:t> tender </a:t>
            </a:r>
            <a:r>
              <a:rPr lang="en-US" sz="1400" dirty="0" err="1">
                <a:solidFill>
                  <a:sysClr val="windowText" lastClr="000000"/>
                </a:solidFill>
              </a:rPr>
              <a:t>bagi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tujuan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pendaftaran</a:t>
            </a:r>
            <a:r>
              <a:rPr lang="en-US" sz="1400" dirty="0">
                <a:solidFill>
                  <a:sysClr val="windowText" lastClr="000000"/>
                </a:solidFill>
              </a:rPr>
              <a:t> Ahli Jawatankuasa Buka Tender</a:t>
            </a:r>
          </a:p>
          <a:p>
            <a:r>
              <a:rPr lang="en-US" sz="1400" dirty="0">
                <a:solidFill>
                  <a:sysClr val="windowText" lastClr="000000"/>
                </a:solidFill>
              </a:rPr>
              <a:t>**</a:t>
            </a:r>
            <a:r>
              <a:rPr lang="en-US" sz="1400" dirty="0" err="1">
                <a:solidFill>
                  <a:sysClr val="windowText" lastClr="000000"/>
                </a:solidFill>
              </a:rPr>
              <a:t>Ketiga-tiga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jenis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perolehan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cara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pendaftaran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mempunyai</a:t>
            </a:r>
            <a:r>
              <a:rPr lang="en-US" sz="1400" dirty="0">
                <a:solidFill>
                  <a:sysClr val="windowText" lastClr="000000"/>
                </a:solidFill>
              </a:rPr>
              <a:t> proses yang </a:t>
            </a:r>
            <a:r>
              <a:rPr lang="en-US" sz="1400" dirty="0" err="1">
                <a:solidFill>
                  <a:sysClr val="windowText" lastClr="000000"/>
                </a:solidFill>
              </a:rPr>
              <a:t>sama</a:t>
            </a:r>
            <a:r>
              <a:rPr lang="en-US" sz="1400" dirty="0">
                <a:solidFill>
                  <a:sysClr val="windowText" lastClr="000000"/>
                </a:solidFill>
              </a:rPr>
              <a:t>.</a:t>
            </a:r>
            <a:endParaRPr lang="en-MY" sz="1400" dirty="0">
              <a:solidFill>
                <a:sysClr val="windowText" lastClr="000000"/>
              </a:solidFill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53CC483C-F80C-971D-BC31-56320DDA30EF}"/>
              </a:ext>
            </a:extLst>
          </p:cNvPr>
          <p:cNvSpPr/>
          <p:nvPr/>
        </p:nvSpPr>
        <p:spPr>
          <a:xfrm>
            <a:off x="484880" y="2415035"/>
            <a:ext cx="1259110" cy="71506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1175398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C8B302B-39B1-4372-AA7E-47C33C1230DA}"/>
              </a:ext>
            </a:extLst>
          </p:cNvPr>
          <p:cNvSpPr/>
          <p:nvPr/>
        </p:nvSpPr>
        <p:spPr>
          <a:xfrm>
            <a:off x="448056" y="913814"/>
            <a:ext cx="521208" cy="499996"/>
          </a:xfrm>
          <a:prstGeom prst="rect">
            <a:avLst/>
          </a:prstGeom>
          <a:solidFill>
            <a:srgbClr val="FFD9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1F0A32-BC4A-48DD-B5A0-94F17AAC9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258" y="464700"/>
            <a:ext cx="5164222" cy="69231"/>
          </a:xfrm>
        </p:spPr>
        <p:txBody>
          <a:bodyPr>
            <a:normAutofit fontScale="90000"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Arial Black" panose="020B0A04020102020204" pitchFamily="34" charset="0"/>
              </a:rPr>
              <a:t>PANDUAN PENGGUNAAN SISTEM | PENTADBIR PEJABAT CPPH</a:t>
            </a:r>
            <a:endParaRPr lang="en-MY" sz="1200" dirty="0">
              <a:solidFill>
                <a:schemeClr val="bg1">
                  <a:lumMod val="65000"/>
                </a:schemeClr>
              </a:solidFill>
              <a:latin typeface="Arial Black" panose="020B0A04020102020204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0D70683-E17D-4B11-BBD5-9E9FE2BC6CC1}"/>
              </a:ext>
            </a:extLst>
          </p:cNvPr>
          <p:cNvCxnSpPr>
            <a:cxnSpLocks/>
          </p:cNvCxnSpPr>
          <p:nvPr/>
        </p:nvCxnSpPr>
        <p:spPr>
          <a:xfrm>
            <a:off x="228600" y="649957"/>
            <a:ext cx="11469810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897088F-1418-4564-B5B2-5F224F60A4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9264" y="923807"/>
            <a:ext cx="5727192" cy="4999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/>
              <a:t>Pendaftaran</a:t>
            </a:r>
            <a:r>
              <a:rPr lang="en-US" dirty="0"/>
              <a:t> </a:t>
            </a:r>
            <a:r>
              <a:rPr lang="en-US" dirty="0" err="1"/>
              <a:t>Pembuka</a:t>
            </a:r>
            <a:r>
              <a:rPr lang="en-US" dirty="0"/>
              <a:t> Tender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FDA15E8-8C15-4596-BB42-8DBB7D7925F0}"/>
              </a:ext>
            </a:extLst>
          </p:cNvPr>
          <p:cNvSpPr/>
          <p:nvPr/>
        </p:nvSpPr>
        <p:spPr>
          <a:xfrm>
            <a:off x="484880" y="1004526"/>
            <a:ext cx="447559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3.0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BAACF7E-BEA3-F23A-E130-732908C66A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771" y="1504522"/>
            <a:ext cx="9455313" cy="516261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B466BDA-A26A-4F43-336E-CFE581B361B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" r="-2363" b="53977"/>
          <a:stretch/>
        </p:blipFill>
        <p:spPr>
          <a:xfrm>
            <a:off x="648966" y="4853874"/>
            <a:ext cx="7510507" cy="1903972"/>
          </a:xfrm>
          <a:prstGeom prst="rect">
            <a:avLst/>
          </a:prstGeom>
          <a:ln w="63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F0CCB559-2C49-2F60-56C5-31AEBCE1E9BF}"/>
              </a:ext>
            </a:extLst>
          </p:cNvPr>
          <p:cNvSpPr/>
          <p:nvPr/>
        </p:nvSpPr>
        <p:spPr>
          <a:xfrm>
            <a:off x="10081645" y="2729953"/>
            <a:ext cx="1991085" cy="717044"/>
          </a:xfrm>
          <a:prstGeom prst="wedgeRoundRectCallout">
            <a:avLst>
              <a:gd name="adj1" fmla="val -68375"/>
              <a:gd name="adj2" fmla="val 50151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en-US" sz="1400" dirty="0" err="1">
                <a:solidFill>
                  <a:sysClr val="windowText" lastClr="000000"/>
                </a:solidFill>
              </a:rPr>
              <a:t>Klik</a:t>
            </a:r>
            <a:r>
              <a:rPr lang="en-US" sz="1400" dirty="0">
                <a:solidFill>
                  <a:sysClr val="windowText" lastClr="000000"/>
                </a:solidFill>
              </a:rPr>
              <a:t> Daftar </a:t>
            </a:r>
            <a:r>
              <a:rPr lang="en-US" sz="1400" dirty="0" err="1">
                <a:solidFill>
                  <a:sysClr val="windowText" lastClr="000000"/>
                </a:solidFill>
              </a:rPr>
              <a:t>Pembuka</a:t>
            </a:r>
            <a:r>
              <a:rPr lang="en-US" sz="1400" dirty="0">
                <a:solidFill>
                  <a:sysClr val="windowText" lastClr="000000"/>
                </a:solidFill>
              </a:rPr>
              <a:t> Tender</a:t>
            </a:r>
            <a:endParaRPr lang="en-MY" sz="1400" dirty="0">
              <a:solidFill>
                <a:sysClr val="windowText" lastClr="000000"/>
              </a:solidFill>
            </a:endParaRPr>
          </a:p>
        </p:txBody>
      </p:sp>
      <p:cxnSp>
        <p:nvCxnSpPr>
          <p:cNvPr id="16" name="Connector: Elbow 15">
            <a:extLst>
              <a:ext uri="{FF2B5EF4-FFF2-40B4-BE49-F238E27FC236}">
                <a16:creationId xmlns:a16="http://schemas.microsoft.com/office/drawing/2014/main" id="{59E7FD09-4F77-1A67-B533-A308B869663F}"/>
              </a:ext>
            </a:extLst>
          </p:cNvPr>
          <p:cNvCxnSpPr>
            <a:endCxn id="9" idx="0"/>
          </p:cNvCxnSpPr>
          <p:nvPr/>
        </p:nvCxnSpPr>
        <p:spPr>
          <a:xfrm rot="10800000" flipV="1">
            <a:off x="4404220" y="3446996"/>
            <a:ext cx="4408476" cy="1406877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>
            <a:extLst>
              <a:ext uri="{FF2B5EF4-FFF2-40B4-BE49-F238E27FC236}">
                <a16:creationId xmlns:a16="http://schemas.microsoft.com/office/drawing/2014/main" id="{08E4B774-5FA9-FDFA-413E-1EB8F017A46B}"/>
              </a:ext>
            </a:extLst>
          </p:cNvPr>
          <p:cNvSpPr/>
          <p:nvPr/>
        </p:nvSpPr>
        <p:spPr>
          <a:xfrm>
            <a:off x="1696278" y="5459896"/>
            <a:ext cx="821635" cy="15902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4" name="Speech Bubble: Rectangle with Corners Rounded 23">
            <a:extLst>
              <a:ext uri="{FF2B5EF4-FFF2-40B4-BE49-F238E27FC236}">
                <a16:creationId xmlns:a16="http://schemas.microsoft.com/office/drawing/2014/main" id="{0B536EB2-944F-FDFF-D0E6-A5F2205227B2}"/>
              </a:ext>
            </a:extLst>
          </p:cNvPr>
          <p:cNvSpPr/>
          <p:nvPr/>
        </p:nvSpPr>
        <p:spPr>
          <a:xfrm>
            <a:off x="648966" y="4026245"/>
            <a:ext cx="3339938" cy="717044"/>
          </a:xfrm>
          <a:prstGeom prst="wedgeRoundRectCallout">
            <a:avLst>
              <a:gd name="adj1" fmla="val -9996"/>
              <a:gd name="adj2" fmla="val 148104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2"/>
            </a:pPr>
            <a:r>
              <a:rPr lang="en-US" sz="1400" dirty="0" err="1">
                <a:solidFill>
                  <a:sysClr val="windowText" lastClr="000000"/>
                </a:solidFill>
              </a:rPr>
              <a:t>Klik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Tambah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Pengguna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sekiranya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nama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pegawai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tiada</a:t>
            </a:r>
            <a:r>
              <a:rPr lang="en-US" sz="1400" dirty="0">
                <a:solidFill>
                  <a:sysClr val="windowText" lastClr="000000"/>
                </a:solidFill>
              </a:rPr>
              <a:t> di </a:t>
            </a:r>
            <a:r>
              <a:rPr lang="en-US" sz="1400" dirty="0" err="1">
                <a:solidFill>
                  <a:sysClr val="windowText" lastClr="000000"/>
                </a:solidFill>
              </a:rPr>
              <a:t>dalam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senarai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nama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sedia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ada</a:t>
            </a:r>
            <a:r>
              <a:rPr lang="en-US" sz="1400" dirty="0">
                <a:solidFill>
                  <a:sysClr val="windowText" lastClr="000000"/>
                </a:solidFill>
              </a:rPr>
              <a:t>.</a:t>
            </a:r>
            <a:endParaRPr lang="en-MY" sz="1400" dirty="0">
              <a:solidFill>
                <a:sysClr val="windowText" lastClr="000000"/>
              </a:solidFill>
            </a:endParaRPr>
          </a:p>
        </p:txBody>
      </p:sp>
      <p:sp>
        <p:nvSpPr>
          <p:cNvPr id="25" name="Speech Bubble: Rectangle with Corners Rounded 24">
            <a:extLst>
              <a:ext uri="{FF2B5EF4-FFF2-40B4-BE49-F238E27FC236}">
                <a16:creationId xmlns:a16="http://schemas.microsoft.com/office/drawing/2014/main" id="{79E1FB80-DFC2-35A8-3188-08658100C799}"/>
              </a:ext>
            </a:extLst>
          </p:cNvPr>
          <p:cNvSpPr/>
          <p:nvPr/>
        </p:nvSpPr>
        <p:spPr>
          <a:xfrm>
            <a:off x="8366668" y="4532243"/>
            <a:ext cx="3339938" cy="998124"/>
          </a:xfrm>
          <a:prstGeom prst="wedgeRoundRectCallout">
            <a:avLst>
              <a:gd name="adj1" fmla="val -76655"/>
              <a:gd name="adj2" fmla="val 103408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3"/>
            </a:pPr>
            <a:r>
              <a:rPr lang="en-US" sz="1400" dirty="0" err="1">
                <a:solidFill>
                  <a:sysClr val="windowText" lastClr="000000"/>
                </a:solidFill>
              </a:rPr>
              <a:t>Bagi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pegawai</a:t>
            </a:r>
            <a:r>
              <a:rPr lang="en-US" sz="1400" dirty="0">
                <a:solidFill>
                  <a:sysClr val="windowText" lastClr="000000"/>
                </a:solidFill>
              </a:rPr>
              <a:t> yang </a:t>
            </a:r>
            <a:r>
              <a:rPr lang="en-US" sz="1400" dirty="0" err="1">
                <a:solidFill>
                  <a:sysClr val="windowText" lastClr="000000"/>
                </a:solidFill>
              </a:rPr>
              <a:t>telah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tersedia</a:t>
            </a:r>
            <a:r>
              <a:rPr lang="en-US" sz="1400" dirty="0">
                <a:solidFill>
                  <a:sysClr val="windowText" lastClr="000000"/>
                </a:solidFill>
              </a:rPr>
              <a:t> di </a:t>
            </a:r>
            <a:r>
              <a:rPr lang="en-US" sz="1400" dirty="0" err="1">
                <a:solidFill>
                  <a:sysClr val="windowText" lastClr="000000"/>
                </a:solidFill>
              </a:rPr>
              <a:t>dalam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senarai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nama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sila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klik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peranan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samada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sebagai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Pembuka</a:t>
            </a:r>
            <a:r>
              <a:rPr lang="en-US" sz="1400" dirty="0">
                <a:solidFill>
                  <a:sysClr val="windowText" lastClr="000000"/>
                </a:solidFill>
              </a:rPr>
              <a:t> Tender </a:t>
            </a:r>
            <a:r>
              <a:rPr lang="en-US" sz="1400" dirty="0" err="1">
                <a:solidFill>
                  <a:sysClr val="windowText" lastClr="000000"/>
                </a:solidFill>
              </a:rPr>
              <a:t>atau</a:t>
            </a:r>
            <a:r>
              <a:rPr lang="en-US" sz="1400" dirty="0">
                <a:solidFill>
                  <a:sysClr val="windowText" lastClr="000000"/>
                </a:solidFill>
              </a:rPr>
              <a:t> Pengerusi </a:t>
            </a:r>
            <a:r>
              <a:rPr lang="en-US" sz="1400" dirty="0" err="1">
                <a:solidFill>
                  <a:sysClr val="windowText" lastClr="000000"/>
                </a:solidFill>
              </a:rPr>
              <a:t>Pembuka</a:t>
            </a:r>
            <a:r>
              <a:rPr lang="en-US" sz="1400" dirty="0">
                <a:solidFill>
                  <a:sysClr val="windowText" lastClr="000000"/>
                </a:solidFill>
              </a:rPr>
              <a:t> Tender</a:t>
            </a:r>
            <a:endParaRPr lang="en-MY" sz="1400" dirty="0">
              <a:solidFill>
                <a:sysClr val="windowText" lastClr="000000"/>
              </a:solidFill>
            </a:endParaRPr>
          </a:p>
        </p:txBody>
      </p:sp>
      <p:sp>
        <p:nvSpPr>
          <p:cNvPr id="26" name="Speech Bubble: Rectangle with Corners Rounded 25">
            <a:extLst>
              <a:ext uri="{FF2B5EF4-FFF2-40B4-BE49-F238E27FC236}">
                <a16:creationId xmlns:a16="http://schemas.microsoft.com/office/drawing/2014/main" id="{C40E1FB8-35B9-BE7C-93AE-5F0AA83917F6}"/>
              </a:ext>
            </a:extLst>
          </p:cNvPr>
          <p:cNvSpPr/>
          <p:nvPr/>
        </p:nvSpPr>
        <p:spPr>
          <a:xfrm>
            <a:off x="9346149" y="5995446"/>
            <a:ext cx="1991085" cy="717044"/>
          </a:xfrm>
          <a:prstGeom prst="wedgeRoundRectCallout">
            <a:avLst>
              <a:gd name="adj1" fmla="val -129608"/>
              <a:gd name="adj2" fmla="val 2099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4"/>
            </a:pPr>
            <a:r>
              <a:rPr lang="en-US" sz="1400" dirty="0">
                <a:solidFill>
                  <a:sysClr val="windowText" lastClr="000000"/>
                </a:solidFill>
              </a:rPr>
              <a:t>Status </a:t>
            </a:r>
            <a:r>
              <a:rPr lang="en-US" sz="1400" dirty="0" err="1">
                <a:solidFill>
                  <a:sysClr val="windowText" lastClr="000000"/>
                </a:solidFill>
              </a:rPr>
              <a:t>kedudukan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terkini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pegawai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akan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dipaparkan</a:t>
            </a:r>
            <a:r>
              <a:rPr lang="en-US" sz="1400" dirty="0">
                <a:solidFill>
                  <a:sysClr val="windowText" lastClr="000000"/>
                </a:solidFill>
              </a:rPr>
              <a:t>.</a:t>
            </a:r>
            <a:endParaRPr lang="en-MY" sz="14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4852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EA700-3060-7195-1F05-72DF804C3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8906" y="1798384"/>
            <a:ext cx="4645250" cy="82060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6000" b="1" dirty="0">
                <a:solidFill>
                  <a:srgbClr val="FFFF00"/>
                </a:solidFill>
              </a:rPr>
              <a:t>PERINGATAN!!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Content Placeholder 4" descr="A person wearing a garment&#10;&#10;Description automatically generated with low confidence">
            <a:extLst>
              <a:ext uri="{FF2B5EF4-FFF2-40B4-BE49-F238E27FC236}">
                <a16:creationId xmlns:a16="http://schemas.microsoft.com/office/drawing/2014/main" id="{B423A9CA-EEB3-44F2-2798-48CEDA96BC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5" r="2" b="22166"/>
          <a:stretch/>
        </p:blipFill>
        <p:spPr>
          <a:xfrm>
            <a:off x="20" y="10"/>
            <a:ext cx="6024134" cy="6857990"/>
          </a:xfrm>
          <a:custGeom>
            <a:avLst/>
            <a:gdLst/>
            <a:ahLst/>
            <a:cxnLst/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" name="Speech Bubble: Oval 3">
            <a:extLst>
              <a:ext uri="{FF2B5EF4-FFF2-40B4-BE49-F238E27FC236}">
                <a16:creationId xmlns:a16="http://schemas.microsoft.com/office/drawing/2014/main" id="{ABD741A2-D778-FAEB-D8FA-9EF3C1308123}"/>
              </a:ext>
            </a:extLst>
          </p:cNvPr>
          <p:cNvSpPr/>
          <p:nvPr/>
        </p:nvSpPr>
        <p:spPr>
          <a:xfrm>
            <a:off x="5724940" y="2804305"/>
            <a:ext cx="5721953" cy="2663687"/>
          </a:xfrm>
          <a:prstGeom prst="wedgeEllipseCallout">
            <a:avLst>
              <a:gd name="adj1" fmla="val -62058"/>
              <a:gd name="adj2" fmla="val -29042"/>
            </a:avLst>
          </a:prstGeom>
          <a:solidFill>
            <a:schemeClr val="tx1"/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ysClr val="windowText" lastClr="000000"/>
                </a:solidFill>
              </a:rPr>
              <a:t>Adalah</a:t>
            </a:r>
            <a:r>
              <a:rPr lang="en-US" dirty="0">
                <a:solidFill>
                  <a:sysClr val="windowText" lastClr="000000"/>
                </a:solidFill>
              </a:rPr>
              <a:t> </a:t>
            </a:r>
            <a:r>
              <a:rPr lang="en-US" dirty="0" err="1">
                <a:solidFill>
                  <a:sysClr val="windowText" lastClr="000000"/>
                </a:solidFill>
              </a:rPr>
              <a:t>diingatkan</a:t>
            </a:r>
            <a:r>
              <a:rPr lang="en-US" dirty="0">
                <a:solidFill>
                  <a:sysClr val="windowText" lastClr="000000"/>
                </a:solidFill>
              </a:rPr>
              <a:t> </a:t>
            </a:r>
            <a:r>
              <a:rPr lang="en-US" dirty="0" err="1">
                <a:solidFill>
                  <a:sysClr val="windowText" lastClr="000000"/>
                </a:solidFill>
              </a:rPr>
              <a:t>kepada</a:t>
            </a:r>
            <a:r>
              <a:rPr lang="en-US" dirty="0">
                <a:solidFill>
                  <a:sysClr val="windowText" lastClr="000000"/>
                </a:solidFill>
              </a:rPr>
              <a:t> </a:t>
            </a:r>
            <a:r>
              <a:rPr lang="en-US" dirty="0" err="1">
                <a:solidFill>
                  <a:sysClr val="windowText" lastClr="000000"/>
                </a:solidFill>
              </a:rPr>
              <a:t>Pentadbir</a:t>
            </a:r>
            <a:r>
              <a:rPr lang="en-US" dirty="0">
                <a:solidFill>
                  <a:sysClr val="windowText" lastClr="000000"/>
                </a:solidFill>
              </a:rPr>
              <a:t> </a:t>
            </a:r>
            <a:r>
              <a:rPr lang="en-US" dirty="0" err="1">
                <a:solidFill>
                  <a:sysClr val="windowText" lastClr="000000"/>
                </a:solidFill>
              </a:rPr>
              <a:t>Pejabat</a:t>
            </a:r>
            <a:r>
              <a:rPr lang="en-US" dirty="0">
                <a:solidFill>
                  <a:sysClr val="windowText" lastClr="000000"/>
                </a:solidFill>
              </a:rPr>
              <a:t> </a:t>
            </a:r>
            <a:r>
              <a:rPr lang="en-US" dirty="0" err="1">
                <a:solidFill>
                  <a:sysClr val="windowText" lastClr="000000"/>
                </a:solidFill>
              </a:rPr>
              <a:t>untuk</a:t>
            </a:r>
            <a:r>
              <a:rPr lang="en-US" dirty="0">
                <a:solidFill>
                  <a:sysClr val="windowText" lastClr="000000"/>
                </a:solidFill>
              </a:rPr>
              <a:t> </a:t>
            </a:r>
            <a:r>
              <a:rPr lang="en-US" dirty="0" err="1">
                <a:solidFill>
                  <a:sysClr val="windowText" lastClr="000000"/>
                </a:solidFill>
              </a:rPr>
              <a:t>simpan</a:t>
            </a:r>
            <a:r>
              <a:rPr lang="en-US" dirty="0">
                <a:solidFill>
                  <a:sysClr val="windowText" lastClr="000000"/>
                </a:solidFill>
              </a:rPr>
              <a:t> </a:t>
            </a:r>
            <a:r>
              <a:rPr lang="en-US" dirty="0" err="1">
                <a:solidFill>
                  <a:sysClr val="windowText" lastClr="000000"/>
                </a:solidFill>
              </a:rPr>
              <a:t>kesemua</a:t>
            </a:r>
            <a:r>
              <a:rPr lang="en-US" dirty="0">
                <a:solidFill>
                  <a:sysClr val="windowText" lastClr="000000"/>
                </a:solidFill>
              </a:rPr>
              <a:t> </a:t>
            </a:r>
            <a:r>
              <a:rPr lang="en-US" dirty="0" err="1">
                <a:solidFill>
                  <a:sysClr val="windowText" lastClr="000000"/>
                </a:solidFill>
              </a:rPr>
              <a:t>salinan</a:t>
            </a:r>
            <a:r>
              <a:rPr lang="en-US" dirty="0">
                <a:solidFill>
                  <a:sysClr val="windowText" lastClr="000000"/>
                </a:solidFill>
              </a:rPr>
              <a:t> </a:t>
            </a:r>
            <a:r>
              <a:rPr lang="en-US" dirty="0" err="1">
                <a:solidFill>
                  <a:sysClr val="windowText" lastClr="000000"/>
                </a:solidFill>
              </a:rPr>
              <a:t>dokumen</a:t>
            </a:r>
            <a:r>
              <a:rPr lang="en-US" dirty="0">
                <a:solidFill>
                  <a:sysClr val="windowText" lastClr="000000"/>
                </a:solidFill>
              </a:rPr>
              <a:t> para </a:t>
            </a:r>
            <a:r>
              <a:rPr lang="en-US" dirty="0" err="1">
                <a:solidFill>
                  <a:sysClr val="windowText" lastClr="000000"/>
                </a:solidFill>
              </a:rPr>
              <a:t>petender</a:t>
            </a:r>
            <a:r>
              <a:rPr lang="en-US" dirty="0">
                <a:solidFill>
                  <a:sysClr val="windowText" lastClr="000000"/>
                </a:solidFill>
              </a:rPr>
              <a:t> </a:t>
            </a:r>
            <a:r>
              <a:rPr lang="en-US" dirty="0" err="1">
                <a:solidFill>
                  <a:sysClr val="windowText" lastClr="000000"/>
                </a:solidFill>
              </a:rPr>
              <a:t>bagi</a:t>
            </a:r>
            <a:r>
              <a:rPr lang="en-US" dirty="0">
                <a:solidFill>
                  <a:sysClr val="windowText" lastClr="000000"/>
                </a:solidFill>
              </a:rPr>
              <a:t> </a:t>
            </a:r>
            <a:r>
              <a:rPr lang="en-US" dirty="0" err="1">
                <a:solidFill>
                  <a:sysClr val="windowText" lastClr="000000"/>
                </a:solidFill>
              </a:rPr>
              <a:t>sesuatu</a:t>
            </a:r>
            <a:r>
              <a:rPr lang="en-US" dirty="0">
                <a:solidFill>
                  <a:sysClr val="windowText" lastClr="000000"/>
                </a:solidFill>
              </a:rPr>
              <a:t> </a:t>
            </a:r>
            <a:r>
              <a:rPr lang="en-US" dirty="0" err="1">
                <a:solidFill>
                  <a:sysClr val="windowText" lastClr="000000"/>
                </a:solidFill>
              </a:rPr>
              <a:t>projek</a:t>
            </a:r>
            <a:r>
              <a:rPr lang="en-US" dirty="0">
                <a:solidFill>
                  <a:sysClr val="windowText" lastClr="000000"/>
                </a:solidFill>
              </a:rPr>
              <a:t> </a:t>
            </a:r>
            <a:r>
              <a:rPr lang="en-US" dirty="0" err="1">
                <a:solidFill>
                  <a:sysClr val="windowText" lastClr="000000"/>
                </a:solidFill>
              </a:rPr>
              <a:t>bagi</a:t>
            </a:r>
            <a:r>
              <a:rPr lang="en-US" dirty="0">
                <a:solidFill>
                  <a:sysClr val="windowText" lastClr="000000"/>
                </a:solidFill>
              </a:rPr>
              <a:t> </a:t>
            </a:r>
            <a:r>
              <a:rPr lang="en-US" dirty="0" err="1">
                <a:solidFill>
                  <a:sysClr val="windowText" lastClr="000000"/>
                </a:solidFill>
              </a:rPr>
              <a:t>tujuan</a:t>
            </a:r>
            <a:r>
              <a:rPr lang="en-US" dirty="0">
                <a:solidFill>
                  <a:sysClr val="windowText" lastClr="000000"/>
                </a:solidFill>
              </a:rPr>
              <a:t> </a:t>
            </a:r>
            <a:r>
              <a:rPr lang="en-US" dirty="0" err="1">
                <a:solidFill>
                  <a:sysClr val="windowText" lastClr="000000"/>
                </a:solidFill>
              </a:rPr>
              <a:t>keselamatan</a:t>
            </a:r>
            <a:r>
              <a:rPr lang="en-US" dirty="0">
                <a:solidFill>
                  <a:sysClr val="windowText" lastClr="000000"/>
                </a:solidFill>
              </a:rPr>
              <a:t>.</a:t>
            </a:r>
            <a:endParaRPr lang="en-MY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61120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Content Placeholder 5" descr="Logo, company name&#10;&#10;Description automatically generated">
            <a:extLst>
              <a:ext uri="{FF2B5EF4-FFF2-40B4-BE49-F238E27FC236}">
                <a16:creationId xmlns:a16="http://schemas.microsoft.com/office/drawing/2014/main" id="{2F36DFAF-EEB8-1CA4-BEC4-C16F04973E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5996" y="2569781"/>
            <a:ext cx="3028084" cy="1718437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4AE0A824-789A-A416-878A-78B951739D90}"/>
              </a:ext>
            </a:extLst>
          </p:cNvPr>
          <p:cNvSpPr txBox="1"/>
          <p:nvPr/>
        </p:nvSpPr>
        <p:spPr>
          <a:xfrm>
            <a:off x="1043940" y="5850235"/>
            <a:ext cx="10104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MY" sz="1200" b="1" dirty="0">
                <a:solidFill>
                  <a:srgbClr val="FF0000"/>
                </a:solidFill>
              </a:rPr>
              <a:t>Note: </a:t>
            </a:r>
            <a:r>
              <a:rPr lang="en-MY" sz="1200" dirty="0"/>
              <a:t>Manual </a:t>
            </a:r>
            <a:r>
              <a:rPr lang="en-MY" sz="1200" dirty="0" err="1"/>
              <a:t>ini</a:t>
            </a:r>
            <a:r>
              <a:rPr lang="en-MY" sz="1200" dirty="0"/>
              <a:t> </a:t>
            </a:r>
            <a:r>
              <a:rPr lang="en-MY" sz="1200" dirty="0" err="1"/>
              <a:t>hanyalah</a:t>
            </a:r>
            <a:r>
              <a:rPr lang="en-MY" sz="1200" dirty="0"/>
              <a:t> </a:t>
            </a:r>
            <a:r>
              <a:rPr lang="en-MY" sz="1200" dirty="0" err="1"/>
              <a:t>sebagai</a:t>
            </a:r>
            <a:r>
              <a:rPr lang="en-MY" sz="1200" dirty="0"/>
              <a:t> </a:t>
            </a:r>
            <a:r>
              <a:rPr lang="en-MY" sz="1200" dirty="0" err="1"/>
              <a:t>panduan</a:t>
            </a:r>
            <a:r>
              <a:rPr lang="en-MY" sz="1200" dirty="0"/>
              <a:t> </a:t>
            </a:r>
            <a:r>
              <a:rPr lang="en-MY" sz="1200" dirty="0" err="1"/>
              <a:t>pengguna</a:t>
            </a:r>
            <a:r>
              <a:rPr lang="en-MY" sz="1200" dirty="0"/>
              <a:t> </a:t>
            </a:r>
            <a:r>
              <a:rPr lang="en-MY" sz="1200" dirty="0" err="1"/>
              <a:t>untuk</a:t>
            </a:r>
            <a:r>
              <a:rPr lang="en-MY" sz="1200" dirty="0"/>
              <a:t> </a:t>
            </a:r>
            <a:r>
              <a:rPr lang="en-MY" sz="1200" dirty="0" err="1"/>
              <a:t>menggunakan</a:t>
            </a:r>
            <a:r>
              <a:rPr lang="en-MY" sz="1200" dirty="0"/>
              <a:t> Sistem dan </a:t>
            </a:r>
            <a:r>
              <a:rPr lang="en-MY" sz="1200" dirty="0" err="1"/>
              <a:t>Pakej</a:t>
            </a:r>
            <a:r>
              <a:rPr lang="en-MY" sz="1200" dirty="0"/>
              <a:t> yang </a:t>
            </a:r>
            <a:r>
              <a:rPr lang="en-MY" sz="1200" dirty="0" err="1"/>
              <a:t>telah</a:t>
            </a:r>
            <a:r>
              <a:rPr lang="en-MY" sz="1200" dirty="0"/>
              <a:t> </a:t>
            </a:r>
            <a:r>
              <a:rPr lang="en-MY" sz="1200" dirty="0" err="1"/>
              <a:t>disediakan</a:t>
            </a:r>
            <a:r>
              <a:rPr lang="en-MY" sz="1200" dirty="0"/>
              <a:t> Bersama. </a:t>
            </a:r>
            <a:r>
              <a:rPr lang="en-MY" sz="1200" dirty="0" err="1"/>
              <a:t>Sila</a:t>
            </a:r>
            <a:r>
              <a:rPr lang="en-MY" sz="1200" dirty="0"/>
              <a:t> </a:t>
            </a:r>
            <a:r>
              <a:rPr lang="en-MY" sz="1200" dirty="0" err="1"/>
              <a:t>rujuk</a:t>
            </a:r>
            <a:r>
              <a:rPr lang="en-MY" sz="1200" dirty="0"/>
              <a:t> </a:t>
            </a:r>
            <a:r>
              <a:rPr lang="en-MY" sz="1200" dirty="0" err="1"/>
              <a:t>Arahan</a:t>
            </a:r>
            <a:r>
              <a:rPr lang="en-MY" sz="1200" dirty="0"/>
              <a:t> </a:t>
            </a:r>
            <a:r>
              <a:rPr lang="en-MY" sz="1200" dirty="0" err="1"/>
              <a:t>Kepada</a:t>
            </a:r>
            <a:r>
              <a:rPr lang="en-MY" sz="1200" dirty="0"/>
              <a:t> </a:t>
            </a:r>
            <a:r>
              <a:rPr lang="en-MY" sz="1200" dirty="0" err="1"/>
              <a:t>Petender</a:t>
            </a:r>
            <a:r>
              <a:rPr lang="en-MY" sz="1200" dirty="0"/>
              <a:t> dan Garis Panduan yang </a:t>
            </a:r>
            <a:r>
              <a:rPr lang="en-MY" sz="1200" dirty="0" err="1"/>
              <a:t>berkaitan</a:t>
            </a:r>
            <a:r>
              <a:rPr lang="en-MY" sz="1200" dirty="0"/>
              <a:t> </a:t>
            </a:r>
            <a:r>
              <a:rPr lang="en-MY" sz="1200" dirty="0" err="1"/>
              <a:t>dari</a:t>
            </a:r>
            <a:r>
              <a:rPr lang="en-MY" sz="1200" dirty="0"/>
              <a:t> masa </a:t>
            </a:r>
            <a:r>
              <a:rPr lang="en-MY" sz="1200" dirty="0" err="1"/>
              <a:t>ke</a:t>
            </a:r>
            <a:r>
              <a:rPr lang="en-MY" sz="1200" dirty="0"/>
              <a:t> </a:t>
            </a:r>
            <a:r>
              <a:rPr lang="en-MY" sz="1200" dirty="0" err="1"/>
              <a:t>semasa</a:t>
            </a:r>
            <a:r>
              <a:rPr lang="en-MY" sz="1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996549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1363</TotalTime>
  <Words>335</Words>
  <Application>Microsoft Office PowerPoint</Application>
  <PresentationFormat>Widescreen</PresentationFormat>
  <Paragraphs>38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Arial Black</vt:lpstr>
      <vt:lpstr>Calibri</vt:lpstr>
      <vt:lpstr>Calibri Light</vt:lpstr>
      <vt:lpstr>Office Theme</vt:lpstr>
      <vt:lpstr>SISTEM TENDER ONLINE JKR 2.0 | https://tender.jkr.gov.my Panduan Penggunaan Sistem</vt:lpstr>
      <vt:lpstr>Nota Penting</vt:lpstr>
      <vt:lpstr>PANDUAN PENGGUNAAN SISTEM | PENTADBIR PEJABAT CPPH</vt:lpstr>
      <vt:lpstr>PANDUAN PENGGUNAAN SISTEM | PENTADBIR PEJABAT CPPH</vt:lpstr>
      <vt:lpstr>PANDUAN PENGGUNAAN SISTEM | PENTADBIR PEJABAT CPPH</vt:lpstr>
      <vt:lpstr>PERINGATAN!!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jkr_ckub002</dc:creator>
  <cp:lastModifiedBy>Firdaus Ab Rahman</cp:lastModifiedBy>
  <cp:revision>52</cp:revision>
  <dcterms:created xsi:type="dcterms:W3CDTF">2022-01-03T08:19:41Z</dcterms:created>
  <dcterms:modified xsi:type="dcterms:W3CDTF">2022-12-08T04:21:55Z</dcterms:modified>
</cp:coreProperties>
</file>