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80" r:id="rId4"/>
    <p:sldId id="278" r:id="rId5"/>
    <p:sldId id="273" r:id="rId6"/>
    <p:sldId id="415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CCCC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4DE2-88A7-4297-8486-F8B893F1F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FB6D9-71F8-417C-8FA5-613B1A368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E3F6D-602A-47C8-9E8D-7270A520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B774B-2AA4-4AC9-A858-BE3C9970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CAF71-1B16-421A-9515-D1E4E9D5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010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FB54-B155-4DF7-AE20-8FEA74B0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C5E8E-3CA3-45C8-BEE9-AFC20DBAA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E7C4-1229-4C2F-9F17-7167A7E5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11DA-0A8F-4D76-B4C2-412E9037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B2C22-9F40-4978-8C52-831BA055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382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5AF92-830C-4AC4-8239-0AC1826AC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87259-135F-4810-B707-975B5B9FD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C974-EE29-47E9-8429-39902088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77993-F2FA-4326-AA88-52A39089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D0259-D1BD-412D-B06D-BC8F54D3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5963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5C29-2331-4AD8-8E25-A5B7382E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7D917-9150-463E-B543-7C631D8C6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61169-F69A-40A9-BD3F-72625453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DB4F-BDCA-4767-BB64-EC6164EB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2C81E-2C5F-4FED-BD41-2252C8D5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101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B5C77-A715-42B9-B594-E11A0BFA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6D5EF-08B4-421E-B551-8F3CBE938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DB4D-37C5-4D89-B295-BEB15CD6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D1B9-04FD-480D-AA24-2AA4AFE6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84455-BAE8-47F1-805C-BCBDA92A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719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75A6-8495-4627-9542-E15B6CDB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77E8B-DC7A-4CB8-97E8-2E45F8190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D62AA-4D9F-4172-862A-912E5F4F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8D968-92B1-4A36-9197-E966BA17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B8980-644F-42CA-BF2B-E4574F5C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FF33A-B6EE-421F-B9AA-0B11C2D4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71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D963-24D5-47D9-A4ED-358BADE2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F8ABD-9191-42DC-88BA-2F4E3F96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DCDF3-256D-4803-89D3-F752A22DE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BAF83-2C2D-411F-A75B-53B0F2F64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7E86F-14EC-4A17-96E8-EC491ADC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720AA-9C5C-4484-9092-DC2469A6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9DDE1-2F0B-43D6-8CAA-340C46D8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EA69C-6DB3-4C4B-9093-95A2A73B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648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C9A6-6658-44E5-9F17-CAA83026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CD20C-7A31-4899-9F4D-C681B754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6BB0B-3A00-49DA-8892-747F9F81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F2176-6C3A-4DF2-9ECE-EC1DF71D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338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2985A-EC7C-425C-990E-C6A3ACC1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0B26B-EF59-46CD-986E-625CA4BB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7F683-D878-4D16-AAEF-23A5D118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324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9A46-AAF1-461F-A272-0D85A040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F4D3-3519-4C46-81A3-52F5D4CA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5422D-7658-4628-8886-509C2AA0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5AC03-5CA1-4CF5-8E19-C5C4456A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E60F5-E451-45A1-B787-EC42C793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34CB2-BE05-4FFC-9BB0-24B92DB2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630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0EB1-6835-4AF4-9FDE-D7BAD83A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0E3248-6171-49AA-90D4-32FF97DCF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98353-CF4E-48B7-B857-566866F33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17CEF-EE19-4D8E-B7AB-EE6B58AB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173B8-FF50-4698-9123-969DAB8C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AFDF0-D8B1-4099-A75B-B310E6A3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09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73028-2977-417A-BF0C-0A45BC3B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92D6A-C1CB-4387-BAEA-BEA151C78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873C0-ADAC-4C08-8388-7AC4F155F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DE90-B9CF-4CF7-809C-426FEEAC846D}" type="datetimeFigureOut">
              <a:rPr lang="en-MY" smtClean="0"/>
              <a:t>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D63C8-F564-4DD4-A593-93AED9B9C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E437E-C143-4D67-A12D-A4512FB02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75F0-49C4-4D46-B936-05C85A03E2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323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jet@jkr.gov.m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7D76D2-2358-7831-039D-139793BB6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06" t="39355" r="570" b="18752"/>
          <a:stretch/>
        </p:blipFill>
        <p:spPr>
          <a:xfrm>
            <a:off x="244058" y="102103"/>
            <a:ext cx="11703884" cy="4080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06DB7E-CD64-421A-95C4-15575EC7028C}"/>
              </a:ext>
            </a:extLst>
          </p:cNvPr>
          <p:cNvSpPr/>
          <p:nvPr/>
        </p:nvSpPr>
        <p:spPr>
          <a:xfrm>
            <a:off x="9811512" y="246888"/>
            <a:ext cx="1572768" cy="1508760"/>
          </a:xfrm>
          <a:prstGeom prst="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0F0D0-399C-4DDE-AA42-0AD910C76A1F}"/>
              </a:ext>
            </a:extLst>
          </p:cNvPr>
          <p:cNvSpPr/>
          <p:nvPr/>
        </p:nvSpPr>
        <p:spPr>
          <a:xfrm>
            <a:off x="9803445" y="242936"/>
            <a:ext cx="15888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105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FF87901-D28D-46DA-BAB6-BEF550C1D8BB}"/>
              </a:ext>
            </a:extLst>
          </p:cNvPr>
          <p:cNvSpPr txBox="1">
            <a:spLocks/>
          </p:cNvSpPr>
          <p:nvPr/>
        </p:nvSpPr>
        <p:spPr>
          <a:xfrm>
            <a:off x="9870477" y="1252414"/>
            <a:ext cx="1454838" cy="221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PENTADBIR PEJABAT CPPH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23CC4D-9D2E-43BC-A0C0-A145DED78288}"/>
              </a:ext>
            </a:extLst>
          </p:cNvPr>
          <p:cNvCxnSpPr>
            <a:cxnSpLocks/>
          </p:cNvCxnSpPr>
          <p:nvPr/>
        </p:nvCxnSpPr>
        <p:spPr>
          <a:xfrm>
            <a:off x="1490472" y="4688678"/>
            <a:ext cx="9715971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D670085-1DA2-7FBA-FE10-861B2D73C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073" y="4354297"/>
            <a:ext cx="9144000" cy="650655"/>
          </a:xfrm>
        </p:spPr>
        <p:txBody>
          <a:bodyPr>
            <a:normAutofit/>
          </a:bodyPr>
          <a:lstStyle/>
          <a:p>
            <a:pPr marL="12700" algn="l">
              <a:lnSpc>
                <a:spcPct val="100000"/>
              </a:lnSpc>
              <a:spcBef>
                <a:spcPts val="1325"/>
              </a:spcBef>
            </a:pPr>
            <a:r>
              <a:rPr lang="en-MY" sz="1800" b="0" spc="-5" dirty="0">
                <a:latin typeface="Calibri Light"/>
                <a:cs typeface="Calibri Light"/>
              </a:rPr>
              <a:t>SISTEM</a:t>
            </a:r>
            <a:r>
              <a:rPr lang="en-MY" sz="1800" b="0" spc="-25" dirty="0">
                <a:latin typeface="Calibri Light"/>
                <a:cs typeface="Calibri Light"/>
              </a:rPr>
              <a:t> </a:t>
            </a:r>
            <a:r>
              <a:rPr lang="en-MY" sz="1800" b="0" spc="-5" dirty="0">
                <a:latin typeface="Calibri Light"/>
                <a:cs typeface="Calibri Light"/>
              </a:rPr>
              <a:t>TENDER</a:t>
            </a:r>
            <a:r>
              <a:rPr lang="en-MY" sz="1800" b="0" spc="-10" dirty="0">
                <a:latin typeface="Calibri Light"/>
                <a:cs typeface="Calibri Light"/>
              </a:rPr>
              <a:t> </a:t>
            </a:r>
            <a:r>
              <a:rPr lang="en-MY" sz="1800" b="0" spc="-5" dirty="0">
                <a:latin typeface="Calibri Light"/>
                <a:cs typeface="Calibri Light"/>
              </a:rPr>
              <a:t>ONLINE</a:t>
            </a:r>
            <a:r>
              <a:rPr lang="en-MY" sz="1800" b="0" spc="-20" dirty="0">
                <a:latin typeface="Calibri Light"/>
                <a:cs typeface="Calibri Light"/>
              </a:rPr>
              <a:t> </a:t>
            </a:r>
            <a:r>
              <a:rPr lang="en-MY" sz="1800" b="0" dirty="0">
                <a:latin typeface="Calibri Light"/>
                <a:cs typeface="Calibri Light"/>
              </a:rPr>
              <a:t>JKR</a:t>
            </a:r>
            <a:r>
              <a:rPr lang="en-MY" sz="1800" b="0" spc="10" dirty="0">
                <a:latin typeface="Calibri Light"/>
                <a:cs typeface="Calibri Light"/>
              </a:rPr>
              <a:t> </a:t>
            </a:r>
            <a:r>
              <a:rPr lang="en-MY" sz="1800" b="0" dirty="0">
                <a:latin typeface="Calibri Light"/>
                <a:cs typeface="Calibri Light"/>
              </a:rPr>
              <a:t>2.0 | </a:t>
            </a:r>
            <a:r>
              <a:rPr lang="en-MY" sz="1800" b="1" dirty="0">
                <a:latin typeface="+mj-lt"/>
                <a:cs typeface="Arial Black"/>
              </a:rPr>
              <a:t>https://tender.jkr.gov.my</a:t>
            </a:r>
            <a:br>
              <a:rPr lang="en-MY" sz="1800" dirty="0">
                <a:latin typeface="Calibri Light"/>
                <a:cs typeface="Calibri Light"/>
              </a:rPr>
            </a:br>
            <a:r>
              <a:rPr lang="en-MY" sz="1800" spc="-10" dirty="0">
                <a:latin typeface="+mn-lt"/>
                <a:cs typeface="Calibri Light" panose="020F0302020204030204" pitchFamily="34" charset="0"/>
              </a:rPr>
              <a:t>Panduan</a:t>
            </a:r>
            <a:r>
              <a:rPr lang="en-MY" sz="1800" spc="5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MY" sz="1800" spc="-5" dirty="0" err="1">
                <a:latin typeface="+mn-lt"/>
                <a:cs typeface="Calibri Light" panose="020F0302020204030204" pitchFamily="34" charset="0"/>
              </a:rPr>
              <a:t>Penggunaan</a:t>
            </a:r>
            <a:r>
              <a:rPr lang="en-MY" sz="1800" spc="1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MY" sz="1800" spc="-15" dirty="0">
                <a:latin typeface="+mn-lt"/>
                <a:cs typeface="Calibri Light" panose="020F0302020204030204" pitchFamily="34" charset="0"/>
              </a:rPr>
              <a:t>Sistem</a:t>
            </a:r>
            <a:endParaRPr lang="en-MY" sz="1800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6" name="Date Placeholder 11">
            <a:extLst>
              <a:ext uri="{FF2B5EF4-FFF2-40B4-BE49-F238E27FC236}">
                <a16:creationId xmlns:a16="http://schemas.microsoft.com/office/drawing/2014/main" id="{4FD622CD-E78C-9B9A-40BC-8F3FEAE4BA60}"/>
              </a:ext>
            </a:extLst>
          </p:cNvPr>
          <p:cNvSpPr txBox="1">
            <a:spLocks/>
          </p:cNvSpPr>
          <p:nvPr/>
        </p:nvSpPr>
        <p:spPr>
          <a:xfrm>
            <a:off x="1809957" y="6530320"/>
            <a:ext cx="10058400" cy="1615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MY" sz="1050" dirty="0">
                <a:solidFill>
                  <a:schemeClr val="bg1">
                    <a:lumMod val="75000"/>
                  </a:schemeClr>
                </a:solidFill>
              </a:rPr>
              <a:t>©BDI, CKUB | BTM, CDPK | Email: </a:t>
            </a:r>
            <a:r>
              <a:rPr lang="en-MY" sz="105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support.jet@jkr.gov.my</a:t>
            </a:r>
            <a:r>
              <a:rPr lang="en-MY" sz="1050" dirty="0">
                <a:solidFill>
                  <a:schemeClr val="bg1">
                    <a:lumMod val="75000"/>
                  </a:schemeClr>
                </a:solidFill>
              </a:rPr>
              <a:t> | </a:t>
            </a:r>
            <a:fld id="{B3A445D0-64CA-40C6-BF25-2606929C2FD5}" type="datetime1">
              <a:rPr lang="en-US" sz="1050" smtClean="0">
                <a:solidFill>
                  <a:schemeClr val="bg1">
                    <a:lumMod val="75000"/>
                  </a:schemeClr>
                </a:solidFill>
              </a:rPr>
              <a:pPr algn="r"/>
              <a:t>12/8/2022</a:t>
            </a:fld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53C691EA-F245-A94C-A2F2-0CB948E44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4911" y="3838797"/>
            <a:ext cx="1575194" cy="26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6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A0B3-252E-4B3E-9239-EE7BD1DA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793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80808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Nota </a:t>
            </a:r>
            <a:r>
              <a:rPr lang="en-US" dirty="0" err="1">
                <a:solidFill>
                  <a:srgbClr val="80808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Penting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69CB3-CE31-46F2-B76A-BD0398A2A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Sila</a:t>
            </a:r>
            <a:r>
              <a:rPr lang="en-US" dirty="0"/>
              <a:t> </a:t>
            </a:r>
            <a:r>
              <a:rPr lang="en-US" dirty="0" err="1"/>
              <a:t>hubungi</a:t>
            </a:r>
            <a:r>
              <a:rPr lang="en-US" dirty="0"/>
              <a:t> </a:t>
            </a:r>
            <a:r>
              <a:rPr lang="en-US" dirty="0" err="1"/>
              <a:t>Superadmin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dilantik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MY" dirty="0"/>
              <a:t>.</a:t>
            </a:r>
          </a:p>
          <a:p>
            <a:r>
              <a:rPr lang="en-MY" dirty="0"/>
              <a:t>Username dan </a:t>
            </a:r>
            <a:r>
              <a:rPr lang="en-MY" dirty="0" err="1"/>
              <a:t>katalaluan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diberikan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email yang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didaftarkan</a:t>
            </a:r>
            <a:r>
              <a:rPr lang="en-MY" dirty="0"/>
              <a:t>.</a:t>
            </a:r>
          </a:p>
          <a:p>
            <a:r>
              <a:rPr lang="en-MY" dirty="0" err="1"/>
              <a:t>Pengguna</a:t>
            </a:r>
            <a:r>
              <a:rPr lang="en-MY" dirty="0"/>
              <a:t> </a:t>
            </a:r>
            <a:r>
              <a:rPr lang="en-MY" dirty="0" err="1"/>
              <a:t>dinasihatkan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mengubah</a:t>
            </a:r>
            <a:r>
              <a:rPr lang="en-MY" dirty="0"/>
              <a:t> </a:t>
            </a:r>
            <a:r>
              <a:rPr lang="en-MY" dirty="0" err="1"/>
              <a:t>semula</a:t>
            </a:r>
            <a:r>
              <a:rPr lang="en-MY" dirty="0"/>
              <a:t> </a:t>
            </a:r>
            <a:r>
              <a:rPr lang="en-MY" dirty="0" err="1"/>
              <a:t>katalaluan</a:t>
            </a:r>
            <a:r>
              <a:rPr lang="en-MY" dirty="0"/>
              <a:t> yang </a:t>
            </a:r>
            <a:r>
              <a:rPr lang="en-MY" dirty="0" err="1"/>
              <a:t>diberikan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tujuan</a:t>
            </a:r>
            <a:r>
              <a:rPr lang="en-MY" dirty="0"/>
              <a:t> </a:t>
            </a:r>
            <a:r>
              <a:rPr lang="en-MY" dirty="0" err="1"/>
              <a:t>keselamatan</a:t>
            </a:r>
            <a:r>
              <a:rPr lang="en-MY" dirty="0"/>
              <a:t>.</a:t>
            </a:r>
          </a:p>
          <a:p>
            <a:r>
              <a:rPr lang="en-MY" dirty="0" err="1"/>
              <a:t>Pendaftaran</a:t>
            </a:r>
            <a:r>
              <a:rPr lang="en-MY" dirty="0"/>
              <a:t> id </a:t>
            </a:r>
            <a:r>
              <a:rPr lang="en-MY" dirty="0" err="1"/>
              <a:t>pengguna</a:t>
            </a:r>
            <a:r>
              <a:rPr lang="en-MY" dirty="0"/>
              <a:t> dan </a:t>
            </a:r>
            <a:r>
              <a:rPr lang="en-MY" dirty="0" err="1"/>
              <a:t>katalaluan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sekali</a:t>
            </a:r>
            <a:r>
              <a:rPr lang="en-MY" dirty="0"/>
              <a:t>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Cawangan</a:t>
            </a:r>
            <a:r>
              <a:rPr lang="en-MY" dirty="0"/>
              <a:t>/Negeri.</a:t>
            </a:r>
          </a:p>
          <a:p>
            <a:r>
              <a:rPr lang="en-MY" dirty="0" err="1"/>
              <a:t>Sekiranya</a:t>
            </a:r>
            <a:r>
              <a:rPr lang="en-MY" dirty="0"/>
              <a:t> </a:t>
            </a:r>
            <a:r>
              <a:rPr lang="en-MY" dirty="0" err="1"/>
              <a:t>pegawai</a:t>
            </a:r>
            <a:r>
              <a:rPr lang="en-MY" dirty="0"/>
              <a:t> </a:t>
            </a:r>
            <a:r>
              <a:rPr lang="en-MY" dirty="0" err="1"/>
              <a:t>bertukar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Cawangan</a:t>
            </a:r>
            <a:r>
              <a:rPr lang="en-MY" dirty="0"/>
              <a:t>/Negeri yang lain, </a:t>
            </a:r>
            <a:r>
              <a:rPr lang="en-MY" dirty="0" err="1"/>
              <a:t>sila</a:t>
            </a:r>
            <a:r>
              <a:rPr lang="en-MY" dirty="0"/>
              <a:t> </a:t>
            </a:r>
            <a:r>
              <a:rPr lang="en-MY" dirty="0" err="1"/>
              <a:t>hubungi</a:t>
            </a:r>
            <a:r>
              <a:rPr lang="en-MY" dirty="0"/>
              <a:t> </a:t>
            </a:r>
            <a:r>
              <a:rPr lang="en-MY" dirty="0" err="1"/>
              <a:t>Superadmin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kemaskini</a:t>
            </a:r>
            <a:r>
              <a:rPr lang="en-MY" dirty="0"/>
              <a:t> </a:t>
            </a:r>
            <a:r>
              <a:rPr lang="en-MY" dirty="0" err="1"/>
              <a:t>semula</a:t>
            </a:r>
            <a:r>
              <a:rPr lang="en-MY" dirty="0"/>
              <a:t> </a:t>
            </a:r>
            <a:r>
              <a:rPr lang="en-MY" dirty="0" err="1"/>
              <a:t>pentadbir</a:t>
            </a:r>
            <a:r>
              <a:rPr lang="en-MY" dirty="0"/>
              <a:t> </a:t>
            </a:r>
            <a:r>
              <a:rPr lang="en-MY" dirty="0" err="1"/>
              <a:t>pejabat</a:t>
            </a:r>
            <a:r>
              <a:rPr lang="en-MY" dirty="0"/>
              <a:t> di </a:t>
            </a:r>
            <a:r>
              <a:rPr lang="en-MY" dirty="0" err="1"/>
              <a:t>Cawangan</a:t>
            </a:r>
            <a:r>
              <a:rPr lang="en-MY" dirty="0"/>
              <a:t>/Negeri yang </a:t>
            </a:r>
            <a:r>
              <a:rPr lang="en-MY" dirty="0" err="1"/>
              <a:t>berkenaan</a:t>
            </a:r>
            <a:r>
              <a:rPr lang="en-MY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91A0D1-1A12-4E1C-841C-E3F88287D959}"/>
              </a:ext>
            </a:extLst>
          </p:cNvPr>
          <p:cNvCxnSpPr>
            <a:cxnSpLocks/>
          </p:cNvCxnSpPr>
          <p:nvPr/>
        </p:nvCxnSpPr>
        <p:spPr>
          <a:xfrm>
            <a:off x="1342425" y="1341974"/>
            <a:ext cx="9715971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850E804-3679-17F2-6EAB-09020C98A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" y="293653"/>
            <a:ext cx="863718" cy="11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6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3880D57-1746-4B28-8093-292BAF3333D9}"/>
              </a:ext>
            </a:extLst>
          </p:cNvPr>
          <p:cNvSpPr/>
          <p:nvPr/>
        </p:nvSpPr>
        <p:spPr>
          <a:xfrm>
            <a:off x="9938190" y="1697650"/>
            <a:ext cx="2131890" cy="450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7" y="1052502"/>
              <a:ext cx="654122" cy="4948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CPPH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Dashboard Utama – Log Masuk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7821A09-8E5C-4767-8863-10F71C7E3C9B}"/>
              </a:ext>
            </a:extLst>
          </p:cNvPr>
          <p:cNvSpPr txBox="1">
            <a:spLocks/>
          </p:cNvSpPr>
          <p:nvPr/>
        </p:nvSpPr>
        <p:spPr>
          <a:xfrm>
            <a:off x="9986958" y="1843954"/>
            <a:ext cx="2083122" cy="4558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>
                <a:solidFill>
                  <a:srgbClr val="FFFF00"/>
                </a:solidFill>
              </a:rPr>
              <a:t>Langkah-Langkah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rgbClr val="FFFF00"/>
                </a:solidFill>
              </a:rPr>
              <a:t>Sila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isi</a:t>
            </a:r>
            <a:r>
              <a:rPr lang="en-US" sz="1400" dirty="0">
                <a:solidFill>
                  <a:srgbClr val="FFFF00"/>
                </a:solidFill>
              </a:rPr>
              <a:t> No. Kad </a:t>
            </a:r>
            <a:r>
              <a:rPr lang="en-US" sz="1400" dirty="0" err="1">
                <a:solidFill>
                  <a:srgbClr val="FFFF00"/>
                </a:solidFill>
              </a:rPr>
              <a:t>Pengenalan</a:t>
            </a:r>
            <a:r>
              <a:rPr lang="en-US" sz="1400" dirty="0">
                <a:solidFill>
                  <a:srgbClr val="FFFF00"/>
                </a:solidFill>
              </a:rPr>
              <a:t> dan </a:t>
            </a:r>
            <a:r>
              <a:rPr lang="en-US" sz="1400" dirty="0" err="1">
                <a:solidFill>
                  <a:srgbClr val="FFFF00"/>
                </a:solidFill>
              </a:rPr>
              <a:t>Katalaluan</a:t>
            </a: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rgbClr val="FFFF00"/>
                </a:solidFill>
              </a:rPr>
              <a:t>Sila</a:t>
            </a:r>
            <a:r>
              <a:rPr lang="en-US" sz="1400" dirty="0">
                <a:solidFill>
                  <a:srgbClr val="FFFF00"/>
                </a:solidFill>
              </a:rPr>
              <a:t>  </a:t>
            </a:r>
            <a:r>
              <a:rPr lang="en-US" sz="1400" dirty="0" err="1">
                <a:solidFill>
                  <a:srgbClr val="FFFF00"/>
                </a:solidFill>
              </a:rPr>
              <a:t>Klik</a:t>
            </a:r>
            <a:r>
              <a:rPr lang="en-US" sz="1400" dirty="0">
                <a:solidFill>
                  <a:srgbClr val="FFFF00"/>
                </a:solidFill>
              </a:rPr>
              <a:t>  Log Masuk </a:t>
            </a:r>
            <a:r>
              <a:rPr lang="en-US" sz="1400" dirty="0" err="1">
                <a:solidFill>
                  <a:srgbClr val="FFFF00"/>
                </a:solidFill>
              </a:rPr>
              <a:t>untuk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akses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ke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paparan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utama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466ED6DD-4242-420E-83CE-50B5086D7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2" r="1583" b="33666"/>
          <a:stretch/>
        </p:blipFill>
        <p:spPr bwMode="auto">
          <a:xfrm>
            <a:off x="484881" y="1677664"/>
            <a:ext cx="9229529" cy="4510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2DFAD-1889-422F-AA9C-0076818386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8" t="16711" r="12312" b="21955"/>
          <a:stretch/>
        </p:blipFill>
        <p:spPr>
          <a:xfrm>
            <a:off x="1170261" y="4510880"/>
            <a:ext cx="3066288" cy="200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50A85B70-E364-4A98-B6B4-E7469CD85DC2}"/>
              </a:ext>
            </a:extLst>
          </p:cNvPr>
          <p:cNvSpPr/>
          <p:nvPr/>
        </p:nvSpPr>
        <p:spPr>
          <a:xfrm>
            <a:off x="969264" y="3397694"/>
            <a:ext cx="2103119" cy="10553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00" dirty="0">
              <a:solidFill>
                <a:schemeClr val="bg1"/>
              </a:solidFill>
            </a:endParaRPr>
          </a:p>
          <a:p>
            <a:pPr algn="ctr"/>
            <a:endParaRPr lang="en-MY" sz="1000" dirty="0">
              <a:solidFill>
                <a:schemeClr val="bg1"/>
              </a:solidFill>
            </a:endParaRPr>
          </a:p>
          <a:p>
            <a:pPr algn="ctr"/>
            <a:r>
              <a:rPr lang="en-MY" sz="1000" dirty="0" err="1">
                <a:solidFill>
                  <a:schemeClr val="bg1"/>
                </a:solidFill>
              </a:rPr>
              <a:t>Pegawai</a:t>
            </a:r>
            <a:r>
              <a:rPr lang="en-MY" sz="1000" dirty="0">
                <a:solidFill>
                  <a:schemeClr val="bg1"/>
                </a:solidFill>
              </a:rPr>
              <a:t> yang </a:t>
            </a:r>
            <a:r>
              <a:rPr lang="en-MY" sz="1000" dirty="0" err="1">
                <a:solidFill>
                  <a:schemeClr val="bg1"/>
                </a:solidFill>
              </a:rPr>
              <a:t>dilantik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akan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menerima</a:t>
            </a:r>
            <a:r>
              <a:rPr lang="en-MY" sz="1000" dirty="0">
                <a:solidFill>
                  <a:schemeClr val="bg1"/>
                </a:solidFill>
              </a:rPr>
              <a:t> username </a:t>
            </a:r>
            <a:r>
              <a:rPr lang="en-MY" sz="1000" dirty="0" err="1">
                <a:solidFill>
                  <a:schemeClr val="bg1"/>
                </a:solidFill>
              </a:rPr>
              <a:t>dengan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katalaluan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melalui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emel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daripada</a:t>
            </a:r>
            <a:r>
              <a:rPr lang="en-MY" sz="1000" dirty="0">
                <a:solidFill>
                  <a:schemeClr val="bg1"/>
                </a:solidFill>
              </a:rPr>
              <a:t> </a:t>
            </a:r>
            <a:r>
              <a:rPr lang="en-MY" sz="1000" dirty="0" err="1">
                <a:solidFill>
                  <a:schemeClr val="bg1"/>
                </a:solidFill>
              </a:rPr>
              <a:t>sistem</a:t>
            </a:r>
            <a:r>
              <a:rPr lang="en-MY" sz="1000" dirty="0">
                <a:solidFill>
                  <a:schemeClr val="bg1"/>
                </a:solidFill>
              </a:rPr>
              <a:t> Tender Online JKR 2.0</a:t>
            </a:r>
          </a:p>
          <a:p>
            <a:pPr algn="ctr"/>
            <a:endParaRPr lang="en-MY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59E8EEF0-3871-4DF2-9AEE-4A8956F060A1}"/>
              </a:ext>
            </a:extLst>
          </p:cNvPr>
          <p:cNvSpPr/>
          <p:nvPr/>
        </p:nvSpPr>
        <p:spPr>
          <a:xfrm>
            <a:off x="1974850" y="5461000"/>
            <a:ext cx="307975" cy="45719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3A5D1EC2-E76A-4A09-94B1-C53863A0A5CB}"/>
              </a:ext>
            </a:extLst>
          </p:cNvPr>
          <p:cNvSpPr/>
          <p:nvPr/>
        </p:nvSpPr>
        <p:spPr>
          <a:xfrm>
            <a:off x="1974850" y="5589989"/>
            <a:ext cx="390525" cy="45719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992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BB657B-7E8D-4042-9108-539016A9CB03}"/>
              </a:ext>
            </a:extLst>
          </p:cNvPr>
          <p:cNvGrpSpPr/>
          <p:nvPr/>
        </p:nvGrpSpPr>
        <p:grpSpPr>
          <a:xfrm>
            <a:off x="448056" y="913813"/>
            <a:ext cx="521208" cy="499996"/>
            <a:chOff x="448056" y="919921"/>
            <a:chExt cx="761764" cy="730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B302B-39B1-4372-AA7E-47C33C1230DA}"/>
                </a:ext>
              </a:extLst>
            </p:cNvPr>
            <p:cNvSpPr/>
            <p:nvPr/>
          </p:nvSpPr>
          <p:spPr>
            <a:xfrm>
              <a:off x="448056" y="919921"/>
              <a:ext cx="761764" cy="730762"/>
            </a:xfrm>
            <a:prstGeom prst="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79BCE8-8AE5-4031-9FA4-13F192A129D6}"/>
                </a:ext>
              </a:extLst>
            </p:cNvPr>
            <p:cNvSpPr/>
            <p:nvPr/>
          </p:nvSpPr>
          <p:spPr>
            <a:xfrm>
              <a:off x="501876" y="1052501"/>
              <a:ext cx="654123" cy="494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2.0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474694"/>
            <a:ext cx="5465064" cy="45719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CPPH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8709660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Dashboard Utama – Status </a:t>
            </a:r>
            <a:r>
              <a:rPr lang="en-US" dirty="0" err="1"/>
              <a:t>Semasa</a:t>
            </a:r>
            <a:r>
              <a:rPr lang="en-US" dirty="0"/>
              <a:t> Tender</a:t>
            </a: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BC539A-C5E3-44F7-AABC-9634F8C4F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0825" r="82615" b="44705"/>
          <a:stretch/>
        </p:blipFill>
        <p:spPr bwMode="auto">
          <a:xfrm>
            <a:off x="1416431" y="2120899"/>
            <a:ext cx="723519" cy="184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327064-3066-C964-9C30-19F21B4D6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5" y="1533152"/>
            <a:ext cx="9398309" cy="51458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E8465D-5EE1-2171-A2B9-A3E6ADFA3779}"/>
              </a:ext>
            </a:extLst>
          </p:cNvPr>
          <p:cNvSpPr/>
          <p:nvPr/>
        </p:nvSpPr>
        <p:spPr>
          <a:xfrm>
            <a:off x="1822784" y="2116070"/>
            <a:ext cx="7970572" cy="715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0E25F05-AD8E-0C65-C7B7-B75DBE89873D}"/>
              </a:ext>
            </a:extLst>
          </p:cNvPr>
          <p:cNvSpPr/>
          <p:nvPr/>
        </p:nvSpPr>
        <p:spPr>
          <a:xfrm>
            <a:off x="2345636" y="3199421"/>
            <a:ext cx="1616765" cy="429265"/>
          </a:xfrm>
          <a:prstGeom prst="wedgeRoundRectCallout">
            <a:avLst>
              <a:gd name="adj1" fmla="val 37363"/>
              <a:gd name="adj2" fmla="val -10729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Status Tender</a:t>
            </a:r>
            <a:endParaRPr lang="en-MY" dirty="0">
              <a:solidFill>
                <a:sysClr val="windowText" lastClr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84A370-FEE9-D6E7-FF19-5CDC79A48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158" y="1544078"/>
            <a:ext cx="2200582" cy="144800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C0B75C-FF37-47A6-F8AF-62501191DDE4}"/>
              </a:ext>
            </a:extLst>
          </p:cNvPr>
          <p:cNvCxnSpPr>
            <a:cxnSpLocks/>
            <a:stCxn id="16" idx="1"/>
            <a:endCxn id="19" idx="5"/>
          </p:cNvCxnSpPr>
          <p:nvPr/>
        </p:nvCxnSpPr>
        <p:spPr>
          <a:xfrm flipH="1" flipV="1">
            <a:off x="9563741" y="1796959"/>
            <a:ext cx="361417" cy="471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B2ADEC9-6A32-5AA3-7A93-BEF7DFC81A26}"/>
              </a:ext>
            </a:extLst>
          </p:cNvPr>
          <p:cNvSpPr/>
          <p:nvPr/>
        </p:nvSpPr>
        <p:spPr>
          <a:xfrm>
            <a:off x="8534400" y="1533152"/>
            <a:ext cx="1205948" cy="309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9522220-435F-363A-6FE2-2B2BC70FEAF2}"/>
              </a:ext>
            </a:extLst>
          </p:cNvPr>
          <p:cNvSpPr/>
          <p:nvPr/>
        </p:nvSpPr>
        <p:spPr>
          <a:xfrm>
            <a:off x="10057681" y="2992080"/>
            <a:ext cx="2068059" cy="2440810"/>
          </a:xfrm>
          <a:prstGeom prst="wedgeRoundRectCallout">
            <a:avLst>
              <a:gd name="adj1" fmla="val 21282"/>
              <a:gd name="adj2" fmla="val -6138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ysClr val="windowText" lastClr="000000"/>
                </a:solidFill>
              </a:rPr>
              <a:t>Sila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tukar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mempunyai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lebih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daripada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satu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ysClr val="windowText" lastClr="000000"/>
                </a:solidFill>
              </a:rPr>
              <a:t>Sila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tukar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untuk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kemaskini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semula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katalaluan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sedia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ada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53C985E-EB12-C633-FF60-7C75C31DB30A}"/>
              </a:ext>
            </a:extLst>
          </p:cNvPr>
          <p:cNvSpPr/>
          <p:nvPr/>
        </p:nvSpPr>
        <p:spPr>
          <a:xfrm>
            <a:off x="484880" y="3812636"/>
            <a:ext cx="2748650" cy="1512211"/>
          </a:xfrm>
          <a:prstGeom prst="wedgeRoundRectCallout">
            <a:avLst>
              <a:gd name="adj1" fmla="val -21011"/>
              <a:gd name="adj2" fmla="val -9813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ysClr val="windowText" lastClr="000000"/>
                </a:solidFill>
              </a:rPr>
              <a:t>Sila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pilih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jenis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perolehan</a:t>
            </a:r>
            <a:r>
              <a:rPr lang="en-US" sz="1400" dirty="0">
                <a:solidFill>
                  <a:sysClr val="windowText" lastClr="000000"/>
                </a:solidFill>
              </a:rPr>
              <a:t> tender </a:t>
            </a:r>
            <a:r>
              <a:rPr lang="en-US" sz="1400" dirty="0" err="1">
                <a:solidFill>
                  <a:sysClr val="windowText" lastClr="000000"/>
                </a:solidFill>
              </a:rPr>
              <a:t>bagi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tujuan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pendaftaran</a:t>
            </a:r>
            <a:r>
              <a:rPr lang="en-US" sz="1400" dirty="0">
                <a:solidFill>
                  <a:sysClr val="windowText" lastClr="000000"/>
                </a:solidFill>
              </a:rPr>
              <a:t> Ahli Jawatankuasa Buka Tender</a:t>
            </a:r>
          </a:p>
          <a:p>
            <a:r>
              <a:rPr lang="en-US" sz="1400" dirty="0">
                <a:solidFill>
                  <a:sysClr val="windowText" lastClr="000000"/>
                </a:solidFill>
              </a:rPr>
              <a:t>**</a:t>
            </a:r>
            <a:r>
              <a:rPr lang="en-US" sz="1400" dirty="0" err="1">
                <a:solidFill>
                  <a:sysClr val="windowText" lastClr="000000"/>
                </a:solidFill>
              </a:rPr>
              <a:t>Ketiga-tiga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jenis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perolehan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cara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pendaftaran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mempunyai</a:t>
            </a:r>
            <a:r>
              <a:rPr lang="en-US" sz="1400" dirty="0">
                <a:solidFill>
                  <a:sysClr val="windowText" lastClr="000000"/>
                </a:solidFill>
              </a:rPr>
              <a:t> proses yang </a:t>
            </a:r>
            <a:r>
              <a:rPr lang="en-US" sz="1400" dirty="0" err="1">
                <a:solidFill>
                  <a:sysClr val="windowText" lastClr="000000"/>
                </a:solidFill>
              </a:rPr>
              <a:t>sama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3CC483C-F80C-971D-BC31-56320DDA30EF}"/>
              </a:ext>
            </a:extLst>
          </p:cNvPr>
          <p:cNvSpPr/>
          <p:nvPr/>
        </p:nvSpPr>
        <p:spPr>
          <a:xfrm>
            <a:off x="484880" y="2415035"/>
            <a:ext cx="1259110" cy="715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1753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8B302B-39B1-4372-AA7E-47C33C1230DA}"/>
              </a:ext>
            </a:extLst>
          </p:cNvPr>
          <p:cNvSpPr/>
          <p:nvPr/>
        </p:nvSpPr>
        <p:spPr>
          <a:xfrm>
            <a:off x="448056" y="913814"/>
            <a:ext cx="521208" cy="499996"/>
          </a:xfrm>
          <a:prstGeom prst="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F0A32-BC4A-48DD-B5A0-94F17AAC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8" y="464700"/>
            <a:ext cx="5164222" cy="69231"/>
          </a:xfrm>
        </p:spPr>
        <p:txBody>
          <a:bodyPr>
            <a:normAutofit fontScale="90000"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PANDUAN PENGGUNAAN SISTEM | PENTADBIR PEJABAT CPPH</a:t>
            </a:r>
            <a:endParaRPr lang="en-MY" sz="12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70683-E17D-4B11-BBD5-9E9FE2BC6CC1}"/>
              </a:ext>
            </a:extLst>
          </p:cNvPr>
          <p:cNvCxnSpPr>
            <a:cxnSpLocks/>
          </p:cNvCxnSpPr>
          <p:nvPr/>
        </p:nvCxnSpPr>
        <p:spPr>
          <a:xfrm>
            <a:off x="228600" y="649957"/>
            <a:ext cx="1146981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7088F-1418-4564-B5B2-5F224F60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923807"/>
            <a:ext cx="5727192" cy="49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Pembuka</a:t>
            </a:r>
            <a:r>
              <a:rPr lang="en-US" dirty="0"/>
              <a:t> Tender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DA15E8-8C15-4596-BB42-8DBB7D7925F0}"/>
              </a:ext>
            </a:extLst>
          </p:cNvPr>
          <p:cNvSpPr/>
          <p:nvPr/>
        </p:nvSpPr>
        <p:spPr>
          <a:xfrm>
            <a:off x="484880" y="1004526"/>
            <a:ext cx="4475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ACF7E-BEA3-F23A-E130-732908C66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71" y="1504522"/>
            <a:ext cx="9455313" cy="5162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466BDA-A26A-4F43-336E-CFE581B36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2363" b="53977"/>
          <a:stretch/>
        </p:blipFill>
        <p:spPr>
          <a:xfrm>
            <a:off x="648966" y="4853874"/>
            <a:ext cx="7510507" cy="190397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0CCB559-2C49-2F60-56C5-31AEBCE1E9BF}"/>
              </a:ext>
            </a:extLst>
          </p:cNvPr>
          <p:cNvSpPr/>
          <p:nvPr/>
        </p:nvSpPr>
        <p:spPr>
          <a:xfrm>
            <a:off x="10081645" y="2729953"/>
            <a:ext cx="1991085" cy="717044"/>
          </a:xfrm>
          <a:prstGeom prst="wedgeRoundRectCallout">
            <a:avLst>
              <a:gd name="adj1" fmla="val -68375"/>
              <a:gd name="adj2" fmla="val 5015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Daftar </a:t>
            </a:r>
            <a:r>
              <a:rPr lang="en-US" sz="1400" dirty="0" err="1">
                <a:solidFill>
                  <a:sysClr val="windowText" lastClr="000000"/>
                </a:solidFill>
              </a:rPr>
              <a:t>Pembuka</a:t>
            </a:r>
            <a:r>
              <a:rPr lang="en-US" sz="1400" dirty="0">
                <a:solidFill>
                  <a:sysClr val="windowText" lastClr="000000"/>
                </a:solidFill>
              </a:rPr>
              <a:t> Tender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9E7FD09-4F77-1A67-B533-A308B869663F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4404220" y="3446996"/>
            <a:ext cx="4408476" cy="14068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8E4B774-5FA9-FDFA-413E-1EB8F017A46B}"/>
              </a:ext>
            </a:extLst>
          </p:cNvPr>
          <p:cNvSpPr/>
          <p:nvPr/>
        </p:nvSpPr>
        <p:spPr>
          <a:xfrm>
            <a:off x="1696278" y="5459896"/>
            <a:ext cx="821635" cy="159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B536EB2-944F-FDFF-D0E6-A5F2205227B2}"/>
              </a:ext>
            </a:extLst>
          </p:cNvPr>
          <p:cNvSpPr/>
          <p:nvPr/>
        </p:nvSpPr>
        <p:spPr>
          <a:xfrm>
            <a:off x="648966" y="4026245"/>
            <a:ext cx="3339938" cy="717044"/>
          </a:xfrm>
          <a:prstGeom prst="wedgeRoundRectCallout">
            <a:avLst>
              <a:gd name="adj1" fmla="val -9996"/>
              <a:gd name="adj2" fmla="val 14810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Tambah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Pengguna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sekiranya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nama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tiada</a:t>
            </a:r>
            <a:r>
              <a:rPr lang="en-US" sz="1400" dirty="0">
                <a:solidFill>
                  <a:sysClr val="windowText" lastClr="000000"/>
                </a:solidFill>
              </a:rPr>
              <a:t> di </a:t>
            </a:r>
            <a:r>
              <a:rPr lang="en-US" sz="1400" dirty="0" err="1">
                <a:solidFill>
                  <a:sysClr val="windowText" lastClr="000000"/>
                </a:solidFill>
              </a:rPr>
              <a:t>dalam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senarai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nama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sedia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ada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9E1FB80-DFC2-35A8-3188-08658100C799}"/>
              </a:ext>
            </a:extLst>
          </p:cNvPr>
          <p:cNvSpPr/>
          <p:nvPr/>
        </p:nvSpPr>
        <p:spPr>
          <a:xfrm>
            <a:off x="8366668" y="4532243"/>
            <a:ext cx="3339938" cy="998124"/>
          </a:xfrm>
          <a:prstGeom prst="wedgeRoundRectCallout">
            <a:avLst>
              <a:gd name="adj1" fmla="val -76655"/>
              <a:gd name="adj2" fmla="val 10340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dirty="0" err="1">
                <a:solidFill>
                  <a:sysClr val="windowText" lastClr="000000"/>
                </a:solidFill>
              </a:rPr>
              <a:t>Bagi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400" dirty="0">
                <a:solidFill>
                  <a:sysClr val="windowText" lastClr="000000"/>
                </a:solidFill>
              </a:rPr>
              <a:t> yang </a:t>
            </a:r>
            <a:r>
              <a:rPr lang="en-US" sz="1400" dirty="0" err="1">
                <a:solidFill>
                  <a:sysClr val="windowText" lastClr="000000"/>
                </a:solidFill>
              </a:rPr>
              <a:t>telah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tersedia</a:t>
            </a:r>
            <a:r>
              <a:rPr lang="en-US" sz="1400" dirty="0">
                <a:solidFill>
                  <a:sysClr val="windowText" lastClr="000000"/>
                </a:solidFill>
              </a:rPr>
              <a:t> di </a:t>
            </a:r>
            <a:r>
              <a:rPr lang="en-US" sz="1400" dirty="0" err="1">
                <a:solidFill>
                  <a:sysClr val="windowText" lastClr="000000"/>
                </a:solidFill>
              </a:rPr>
              <a:t>dalam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senarai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nama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sila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klik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peranan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samada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sebagai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Pembuka</a:t>
            </a:r>
            <a:r>
              <a:rPr lang="en-US" sz="1400" dirty="0">
                <a:solidFill>
                  <a:sysClr val="windowText" lastClr="000000"/>
                </a:solidFill>
              </a:rPr>
              <a:t> Tender </a:t>
            </a:r>
            <a:r>
              <a:rPr lang="en-US" sz="1400" dirty="0" err="1">
                <a:solidFill>
                  <a:sysClr val="windowText" lastClr="000000"/>
                </a:solidFill>
              </a:rPr>
              <a:t>atau</a:t>
            </a:r>
            <a:r>
              <a:rPr lang="en-US" sz="1400" dirty="0">
                <a:solidFill>
                  <a:sysClr val="windowText" lastClr="000000"/>
                </a:solidFill>
              </a:rPr>
              <a:t> Pengerusi </a:t>
            </a:r>
            <a:r>
              <a:rPr lang="en-US" sz="1400" dirty="0" err="1">
                <a:solidFill>
                  <a:sysClr val="windowText" lastClr="000000"/>
                </a:solidFill>
              </a:rPr>
              <a:t>Pembuka</a:t>
            </a:r>
            <a:r>
              <a:rPr lang="en-US" sz="1400" dirty="0">
                <a:solidFill>
                  <a:sysClr val="windowText" lastClr="000000"/>
                </a:solidFill>
              </a:rPr>
              <a:t> Tender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40E1FB8-35B9-BE7C-93AE-5F0AA83917F6}"/>
              </a:ext>
            </a:extLst>
          </p:cNvPr>
          <p:cNvSpPr/>
          <p:nvPr/>
        </p:nvSpPr>
        <p:spPr>
          <a:xfrm>
            <a:off x="9346149" y="5995446"/>
            <a:ext cx="1991085" cy="717044"/>
          </a:xfrm>
          <a:prstGeom prst="wedgeRoundRectCallout">
            <a:avLst>
              <a:gd name="adj1" fmla="val -129608"/>
              <a:gd name="adj2" fmla="val 209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en-US" sz="1400" dirty="0">
                <a:solidFill>
                  <a:sysClr val="windowText" lastClr="000000"/>
                </a:solidFill>
              </a:rPr>
              <a:t>Status </a:t>
            </a:r>
            <a:r>
              <a:rPr lang="en-US" sz="1400" dirty="0" err="1">
                <a:solidFill>
                  <a:sysClr val="windowText" lastClr="000000"/>
                </a:solidFill>
              </a:rPr>
              <a:t>kedudukan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terkini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pegawai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akan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</a:rPr>
              <a:t>dipaparkan</a:t>
            </a:r>
            <a:r>
              <a:rPr lang="en-US" sz="1400" dirty="0">
                <a:solidFill>
                  <a:sysClr val="windowText" lastClr="000000"/>
                </a:solidFill>
              </a:rPr>
              <a:t>.</a:t>
            </a:r>
            <a:endParaRPr lang="en-MY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A700-3060-7195-1F05-72DF804C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06" y="1798384"/>
            <a:ext cx="4645250" cy="8206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PERINGATAN!!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4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B423A9CA-EEB3-44F2-2798-48CEDA96B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" r="2" b="2216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BD741A2-D778-FAEB-D8FA-9EF3C1308123}"/>
              </a:ext>
            </a:extLst>
          </p:cNvPr>
          <p:cNvSpPr/>
          <p:nvPr/>
        </p:nvSpPr>
        <p:spPr>
          <a:xfrm>
            <a:off x="5724940" y="2804305"/>
            <a:ext cx="5721953" cy="2663687"/>
          </a:xfrm>
          <a:prstGeom prst="wedgeEllipseCallout">
            <a:avLst>
              <a:gd name="adj1" fmla="val -62058"/>
              <a:gd name="adj2" fmla="val -29042"/>
            </a:avLst>
          </a:prstGeom>
          <a:solidFill>
            <a:schemeClr val="tx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Adalah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diingatkan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kepada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Pentadbir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Pejabat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untuk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simpan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kesemua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salinan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dokumen</a:t>
            </a:r>
            <a:r>
              <a:rPr lang="en-US" dirty="0">
                <a:solidFill>
                  <a:sysClr val="windowText" lastClr="000000"/>
                </a:solidFill>
              </a:rPr>
              <a:t> para </a:t>
            </a:r>
            <a:r>
              <a:rPr lang="en-US" dirty="0" err="1">
                <a:solidFill>
                  <a:sysClr val="windowText" lastClr="000000"/>
                </a:solidFill>
              </a:rPr>
              <a:t>petender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bagi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sesuatu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projek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bagi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tujuan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keselamatan</a:t>
            </a:r>
            <a:r>
              <a:rPr lang="en-US" dirty="0">
                <a:solidFill>
                  <a:sysClr val="windowText" lastClr="000000"/>
                </a:solidFill>
              </a:rPr>
              <a:t>.</a:t>
            </a:r>
            <a:endParaRPr lang="en-MY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12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2F36DFAF-EEB8-1CA4-BEC4-C16F04973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96" y="2569781"/>
            <a:ext cx="3028084" cy="171843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AE0A824-789A-A416-878A-78B951739D90}"/>
              </a:ext>
            </a:extLst>
          </p:cNvPr>
          <p:cNvSpPr txBox="1"/>
          <p:nvPr/>
        </p:nvSpPr>
        <p:spPr>
          <a:xfrm>
            <a:off x="1043940" y="5850235"/>
            <a:ext cx="1010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1200" b="1" dirty="0">
                <a:solidFill>
                  <a:srgbClr val="FF0000"/>
                </a:solidFill>
              </a:rPr>
              <a:t>Note: </a:t>
            </a:r>
            <a:r>
              <a:rPr lang="en-MY" sz="1200" dirty="0"/>
              <a:t>Manual </a:t>
            </a:r>
            <a:r>
              <a:rPr lang="en-MY" sz="1200" dirty="0" err="1"/>
              <a:t>ini</a:t>
            </a:r>
            <a:r>
              <a:rPr lang="en-MY" sz="1200" dirty="0"/>
              <a:t> </a:t>
            </a:r>
            <a:r>
              <a:rPr lang="en-MY" sz="1200" dirty="0" err="1"/>
              <a:t>hanyalah</a:t>
            </a:r>
            <a:r>
              <a:rPr lang="en-MY" sz="1200" dirty="0"/>
              <a:t> </a:t>
            </a:r>
            <a:r>
              <a:rPr lang="en-MY" sz="1200" dirty="0" err="1"/>
              <a:t>sebagai</a:t>
            </a:r>
            <a:r>
              <a:rPr lang="en-MY" sz="1200" dirty="0"/>
              <a:t> </a:t>
            </a:r>
            <a:r>
              <a:rPr lang="en-MY" sz="1200" dirty="0" err="1"/>
              <a:t>panduan</a:t>
            </a:r>
            <a:r>
              <a:rPr lang="en-MY" sz="1200" dirty="0"/>
              <a:t> </a:t>
            </a:r>
            <a:r>
              <a:rPr lang="en-MY" sz="1200" dirty="0" err="1"/>
              <a:t>pengguna</a:t>
            </a:r>
            <a:r>
              <a:rPr lang="en-MY" sz="1200" dirty="0"/>
              <a:t> </a:t>
            </a:r>
            <a:r>
              <a:rPr lang="en-MY" sz="1200" dirty="0" err="1"/>
              <a:t>untuk</a:t>
            </a:r>
            <a:r>
              <a:rPr lang="en-MY" sz="1200" dirty="0"/>
              <a:t> </a:t>
            </a:r>
            <a:r>
              <a:rPr lang="en-MY" sz="1200" dirty="0" err="1"/>
              <a:t>menggunakan</a:t>
            </a:r>
            <a:r>
              <a:rPr lang="en-MY" sz="1200" dirty="0"/>
              <a:t> Sistem dan </a:t>
            </a:r>
            <a:r>
              <a:rPr lang="en-MY" sz="1200" dirty="0" err="1"/>
              <a:t>Pakej</a:t>
            </a:r>
            <a:r>
              <a:rPr lang="en-MY" sz="1200" dirty="0"/>
              <a:t> yang </a:t>
            </a:r>
            <a:r>
              <a:rPr lang="en-MY" sz="1200" dirty="0" err="1"/>
              <a:t>telah</a:t>
            </a:r>
            <a:r>
              <a:rPr lang="en-MY" sz="1200" dirty="0"/>
              <a:t> </a:t>
            </a:r>
            <a:r>
              <a:rPr lang="en-MY" sz="1200" dirty="0" err="1"/>
              <a:t>disediakan</a:t>
            </a:r>
            <a:r>
              <a:rPr lang="en-MY" sz="1200" dirty="0"/>
              <a:t> Bersama. </a:t>
            </a:r>
            <a:r>
              <a:rPr lang="en-MY" sz="1200" dirty="0" err="1"/>
              <a:t>Sila</a:t>
            </a:r>
            <a:r>
              <a:rPr lang="en-MY" sz="1200" dirty="0"/>
              <a:t> </a:t>
            </a:r>
            <a:r>
              <a:rPr lang="en-MY" sz="1200" dirty="0" err="1"/>
              <a:t>rujuk</a:t>
            </a:r>
            <a:r>
              <a:rPr lang="en-MY" sz="1200" dirty="0"/>
              <a:t> </a:t>
            </a:r>
            <a:r>
              <a:rPr lang="en-MY" sz="1200" dirty="0" err="1"/>
              <a:t>Arahan</a:t>
            </a:r>
            <a:r>
              <a:rPr lang="en-MY" sz="1200" dirty="0"/>
              <a:t> </a:t>
            </a:r>
            <a:r>
              <a:rPr lang="en-MY" sz="1200" dirty="0" err="1"/>
              <a:t>Kepada</a:t>
            </a:r>
            <a:r>
              <a:rPr lang="en-MY" sz="1200" dirty="0"/>
              <a:t> </a:t>
            </a:r>
            <a:r>
              <a:rPr lang="en-MY" sz="1200" dirty="0" err="1"/>
              <a:t>Petender</a:t>
            </a:r>
            <a:r>
              <a:rPr lang="en-MY" sz="1200" dirty="0"/>
              <a:t> dan Garis Panduan yang </a:t>
            </a:r>
            <a:r>
              <a:rPr lang="en-MY" sz="1200" dirty="0" err="1"/>
              <a:t>berkaitan</a:t>
            </a:r>
            <a:r>
              <a:rPr lang="en-MY" sz="1200" dirty="0"/>
              <a:t> </a:t>
            </a:r>
            <a:r>
              <a:rPr lang="en-MY" sz="1200" dirty="0" err="1"/>
              <a:t>dari</a:t>
            </a:r>
            <a:r>
              <a:rPr lang="en-MY" sz="1200" dirty="0"/>
              <a:t> masa </a:t>
            </a:r>
            <a:r>
              <a:rPr lang="en-MY" sz="1200" dirty="0" err="1"/>
              <a:t>ke</a:t>
            </a:r>
            <a:r>
              <a:rPr lang="en-MY" sz="1200" dirty="0"/>
              <a:t> </a:t>
            </a:r>
            <a:r>
              <a:rPr lang="en-MY" sz="1200" dirty="0" err="1"/>
              <a:t>semasa</a:t>
            </a:r>
            <a:r>
              <a:rPr lang="en-MY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654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335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SISTEM TENDER ONLINE JKR 2.0 | https://tender.jkr.gov.my Panduan Penggunaan Sistem</vt:lpstr>
      <vt:lpstr>Nota Penting</vt:lpstr>
      <vt:lpstr>PANDUAN PENGGUNAAN SISTEM | PENTADBIR PEJABAT CPPH</vt:lpstr>
      <vt:lpstr>PANDUAN PENGGUNAAN SISTEM | PENTADBIR PEJABAT CPPH</vt:lpstr>
      <vt:lpstr>PANDUAN PENGGUNAAN SISTEM | PENTADBIR PEJABAT CPPH</vt:lpstr>
      <vt:lpstr>PERINGATAN!!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jkr_ckub002</dc:creator>
  <cp:lastModifiedBy>Firdaus Ab Rahman</cp:lastModifiedBy>
  <cp:revision>52</cp:revision>
  <dcterms:created xsi:type="dcterms:W3CDTF">2022-01-03T08:19:41Z</dcterms:created>
  <dcterms:modified xsi:type="dcterms:W3CDTF">2022-12-08T04:21:55Z</dcterms:modified>
</cp:coreProperties>
</file>